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 id="2147483753" r:id="rId2"/>
  </p:sldMasterIdLst>
  <p:notesMasterIdLst>
    <p:notesMasterId r:id="rId29"/>
  </p:notesMasterIdLst>
  <p:sldIdLst>
    <p:sldId id="260" r:id="rId3"/>
    <p:sldId id="275" r:id="rId4"/>
    <p:sldId id="288" r:id="rId5"/>
    <p:sldId id="289" r:id="rId6"/>
    <p:sldId id="290" r:id="rId7"/>
    <p:sldId id="278" r:id="rId8"/>
    <p:sldId id="279" r:id="rId9"/>
    <p:sldId id="280" r:id="rId10"/>
    <p:sldId id="272" r:id="rId11"/>
    <p:sldId id="261" r:id="rId12"/>
    <p:sldId id="262" r:id="rId13"/>
    <p:sldId id="273" r:id="rId14"/>
    <p:sldId id="263" r:id="rId15"/>
    <p:sldId id="264" r:id="rId16"/>
    <p:sldId id="265" r:id="rId17"/>
    <p:sldId id="266" r:id="rId18"/>
    <p:sldId id="267" r:id="rId19"/>
    <p:sldId id="268" r:id="rId20"/>
    <p:sldId id="274" r:id="rId21"/>
    <p:sldId id="271" r:id="rId22"/>
    <p:sldId id="269" r:id="rId23"/>
    <p:sldId id="282" r:id="rId24"/>
    <p:sldId id="283" r:id="rId25"/>
    <p:sldId id="285" r:id="rId26"/>
    <p:sldId id="286"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306" y="14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778BCF-4F4B-2846-B84F-6EC7711C5B1F}" type="datetimeFigureOut">
              <a:rPr lang="en-US" smtClean="0"/>
              <a:t>2/24/2014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7E4187-E770-0B46-B74D-9122D2A8B802}" type="slidenum">
              <a:rPr lang="en-US" smtClean="0"/>
              <a:t>‹#›</a:t>
            </a:fld>
            <a:endParaRPr lang="en-US"/>
          </a:p>
        </p:txBody>
      </p:sp>
    </p:spTree>
    <p:extLst>
      <p:ext uri="{BB962C8B-B14F-4D97-AF65-F5344CB8AC3E}">
        <p14:creationId xmlns:p14="http://schemas.microsoft.com/office/powerpoint/2010/main" val="36774640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7E4187-E770-0B46-B74D-9122D2A8B802}" type="slidenum">
              <a:rPr lang="en-US" smtClean="0"/>
              <a:t>15</a:t>
            </a:fld>
            <a:endParaRPr lang="en-US" dirty="0"/>
          </a:p>
        </p:txBody>
      </p:sp>
    </p:spTree>
    <p:extLst>
      <p:ext uri="{BB962C8B-B14F-4D97-AF65-F5344CB8AC3E}">
        <p14:creationId xmlns:p14="http://schemas.microsoft.com/office/powerpoint/2010/main" val="2979515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F5F71F-B8F2-43CA-AC24-2A26C821B6D9}" type="datetimeFigureOut">
              <a:rPr lang="en-US" smtClean="0"/>
              <a:t>2/24/2014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D72EBF8-7CF5-44B7-B2BF-E22DE4D0703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F5F71F-B8F2-43CA-AC24-2A26C821B6D9}"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F5F71F-B8F2-43CA-AC24-2A26C821B6D9}" type="datetimeFigureOut">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F5F71F-B8F2-43CA-AC24-2A26C821B6D9}" type="datetimeFigureOut">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5F71F-B8F2-43CA-AC24-2A26C821B6D9}" type="datetimeFigureOut">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F5F71F-B8F2-43CA-AC24-2A26C821B6D9}"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F5F71F-B8F2-43CA-AC24-2A26C821B6D9}"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72CDAA2-7939-4D33-BA3A-85C5926AE96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F5F71F-B8F2-43CA-AC24-2A26C821B6D9}" type="datetimeFigureOut">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6F5F71F-B8F2-43CA-AC24-2A26C821B6D9}"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CDAA2-7939-4D33-BA3A-85C5926AE968}"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86F5F71F-B8F2-43CA-AC24-2A26C821B6D9}" type="datetimeFigureOut">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CDAA2-7939-4D33-BA3A-85C5926AE968}"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86F5F71F-B8F2-43CA-AC24-2A26C821B6D9}" type="datetimeFigureOut">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6F5F71F-B8F2-43CA-AC24-2A26C821B6D9}" type="datetimeFigureOut">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CDAA2-7939-4D33-BA3A-85C5926AE9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6F5F71F-B8F2-43CA-AC24-2A26C821B6D9}"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6F5F71F-B8F2-43CA-AC24-2A26C821B6D9}" type="datetimeFigureOut">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CDAA2-7939-4D33-BA3A-85C5926AE968}"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86F5F71F-B8F2-43CA-AC24-2A26C821B6D9}" type="datetimeFigureOut">
              <a:rPr lang="en-US" smtClean="0"/>
              <a:t>2/24/2014</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C72CDAA2-7939-4D33-BA3A-85C5926AE96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F5F71F-B8F2-43CA-AC24-2A26C821B6D9}" type="datetimeFigureOut">
              <a:rPr lang="en-US" smtClean="0"/>
              <a:t>2/24/2014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72CDAA2-7939-4D33-BA3A-85C5926AE96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microsoft.com/office/2007/relationships/hdphoto" Target="../media/hdphoto5.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v=TdkNn3Ei-L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kare11.com/news/article/986868/391/Football-player-beats-cyber-bullies-at-own-game" TargetMode="External"/><Relationship Id="rId2" Type="http://schemas.openxmlformats.org/officeDocument/2006/relationships/hyperlink" Target="http://www.nbcnews.com/id/21134540/vp/21155376" TargetMode="External"/><Relationship Id="rId1" Type="http://schemas.openxmlformats.org/officeDocument/2006/relationships/slideLayout" Target="../slideLayouts/slideLayout2.xml"/><Relationship Id="rId4" Type="http://schemas.openxmlformats.org/officeDocument/2006/relationships/hyperlink" Target="http://www.youtube.com/watch?v=rpOvYWd4KW4"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www.youtube.com/watch?v=MhYyAa0VnyY"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blogs.kqed.org/education/category/do-now/"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cyberbullying.us/aboutus.php" TargetMode="External"/><Relationship Id="rId2" Type="http://schemas.openxmlformats.org/officeDocument/2006/relationships/hyperlink" Target="http://www.stopbullying.gov/index.html" TargetMode="External"/><Relationship Id="rId1" Type="http://schemas.openxmlformats.org/officeDocument/2006/relationships/slideLayout" Target="../slideLayouts/slideLayout13.xml"/><Relationship Id="rId5" Type="http://schemas.openxmlformats.org/officeDocument/2006/relationships/hyperlink" Target="http://regions.adl.org/" TargetMode="External"/><Relationship Id="rId4" Type="http://schemas.openxmlformats.org/officeDocument/2006/relationships/hyperlink" Target="http://www.fau.edu/~hinduja/"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762000"/>
            <a:ext cx="4953000" cy="1060920"/>
          </a:xfrm>
        </p:spPr>
        <p:txBody>
          <a:bodyPr/>
          <a:lstStyle/>
          <a:p>
            <a:pPr algn="ctr"/>
            <a:r>
              <a:rPr lang="en-US" dirty="0" smtClean="0"/>
              <a:t>Cyber-Bullying</a:t>
            </a:r>
            <a:endParaRPr lang="en-US" dirty="0"/>
          </a:p>
        </p:txBody>
      </p:sp>
      <p:sp>
        <p:nvSpPr>
          <p:cNvPr id="3" name="Subtitle 2"/>
          <p:cNvSpPr>
            <a:spLocks noGrp="1"/>
          </p:cNvSpPr>
          <p:nvPr>
            <p:ph type="subTitle" idx="1"/>
          </p:nvPr>
        </p:nvSpPr>
        <p:spPr>
          <a:xfrm>
            <a:off x="609600" y="3657600"/>
            <a:ext cx="7854696" cy="2237936"/>
          </a:xfrm>
        </p:spPr>
        <p:txBody>
          <a:bodyPr>
            <a:normAutofit fontScale="92500" lnSpcReduction="20000"/>
          </a:bodyPr>
          <a:lstStyle/>
          <a:p>
            <a:endParaRPr lang="en-US" dirty="0" smtClean="0"/>
          </a:p>
          <a:p>
            <a:endParaRPr lang="en-US" dirty="0" smtClean="0"/>
          </a:p>
          <a:p>
            <a:endParaRPr lang="en-US" dirty="0" smtClean="0"/>
          </a:p>
          <a:p>
            <a:r>
              <a:rPr lang="en-US" dirty="0" smtClean="0"/>
              <a:t>PowerPoint created by Angela Hummel and Ellen Towers, 2014	</a:t>
            </a:r>
            <a:r>
              <a:rPr lang="en-US" dirty="0"/>
              <a:t>	</a:t>
            </a:r>
            <a:r>
              <a:rPr lang="en-US" dirty="0" smtClean="0"/>
              <a:t>      </a:t>
            </a:r>
            <a:endParaRPr lang="en-US" dirty="0"/>
          </a:p>
          <a:p>
            <a:r>
              <a:rPr lang="en-US" dirty="0" smtClean="0"/>
              <a:t>2014</a:t>
            </a:r>
          </a:p>
        </p:txBody>
      </p:sp>
      <p:pic>
        <p:nvPicPr>
          <p:cNvPr id="4" name="Picture 3"/>
          <p:cNvPicPr>
            <a:picLocks noChangeAspect="1"/>
          </p:cNvPicPr>
          <p:nvPr/>
        </p:nvPicPr>
        <p:blipFill>
          <a:blip r:embed="rId2"/>
          <a:stretch>
            <a:fillRect/>
          </a:stretch>
        </p:blipFill>
        <p:spPr>
          <a:xfrm>
            <a:off x="2514600" y="1905000"/>
            <a:ext cx="4470400" cy="1816100"/>
          </a:xfrm>
          <a:prstGeom prst="rect">
            <a:avLst/>
          </a:prstGeom>
        </p:spPr>
      </p:pic>
    </p:spTree>
    <p:extLst>
      <p:ext uri="{BB962C8B-B14F-4D97-AF65-F5344CB8AC3E}">
        <p14:creationId xmlns:p14="http://schemas.microsoft.com/office/powerpoint/2010/main" val="166533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28600"/>
            <a:ext cx="7772400" cy="1143000"/>
          </a:xfrm>
        </p:spPr>
        <p:txBody>
          <a:bodyPr>
            <a:normAutofit fontScale="90000"/>
          </a:bodyPr>
          <a:lstStyle/>
          <a:p>
            <a:r>
              <a:rPr lang="en-US" sz="5400" dirty="0" smtClean="0"/>
              <a:t/>
            </a:r>
            <a:br>
              <a:rPr lang="en-US" sz="5400" dirty="0" smtClean="0"/>
            </a:br>
            <a:r>
              <a:rPr lang="en-US" sz="5400" dirty="0" smtClean="0"/>
              <a:t>Agenda</a:t>
            </a:r>
            <a:br>
              <a:rPr lang="en-US" sz="5400" dirty="0" smtClean="0"/>
            </a:br>
            <a:r>
              <a:rPr lang="en-US" sz="5400" dirty="0" smtClean="0"/>
              <a:t>				</a:t>
            </a:r>
            <a:endParaRPr lang="en-US" sz="5400" dirty="0"/>
          </a:p>
        </p:txBody>
      </p:sp>
      <p:sp>
        <p:nvSpPr>
          <p:cNvPr id="5" name="Content Placeholder 4"/>
          <p:cNvSpPr>
            <a:spLocks noGrp="1"/>
          </p:cNvSpPr>
          <p:nvPr>
            <p:ph idx="1"/>
          </p:nvPr>
        </p:nvSpPr>
        <p:spPr>
          <a:xfrm>
            <a:off x="457200" y="1719278"/>
            <a:ext cx="8229600" cy="5105400"/>
          </a:xfrm>
        </p:spPr>
        <p:txBody>
          <a:bodyPr>
            <a:normAutofit/>
          </a:bodyPr>
          <a:lstStyle/>
          <a:p>
            <a:pPr marL="457200" indent="-457200">
              <a:buFont typeface="+mj-lt"/>
              <a:buAutoNum type="arabicPeriod"/>
            </a:pPr>
            <a:r>
              <a:rPr lang="en-US" sz="2300" dirty="0" smtClean="0"/>
              <a:t>What is Cyber-Bullying?</a:t>
            </a:r>
          </a:p>
          <a:p>
            <a:pPr marL="457200" indent="-457200">
              <a:buFont typeface="+mj-lt"/>
              <a:buAutoNum type="arabicPeriod"/>
            </a:pPr>
            <a:r>
              <a:rPr lang="en-US" sz="2300" dirty="0" smtClean="0"/>
              <a:t>Effects and Consequences of Cyber-Bullying</a:t>
            </a:r>
          </a:p>
          <a:p>
            <a:pPr marL="457200" indent="-457200">
              <a:buFont typeface="+mj-lt"/>
              <a:buAutoNum type="arabicPeriod"/>
            </a:pPr>
            <a:r>
              <a:rPr lang="en-US" sz="2300" dirty="0" smtClean="0"/>
              <a:t>Example of Cyber-Bullying—what can be done?</a:t>
            </a:r>
          </a:p>
          <a:p>
            <a:pPr marL="457200" indent="-457200">
              <a:buFont typeface="+mj-lt"/>
              <a:buAutoNum type="arabicPeriod"/>
            </a:pPr>
            <a:r>
              <a:rPr lang="en-US" sz="2300" dirty="0" smtClean="0"/>
              <a:t>Video on positive actions</a:t>
            </a:r>
          </a:p>
          <a:p>
            <a:pPr marL="457200" indent="-457200">
              <a:buFont typeface="+mj-lt"/>
              <a:buAutoNum type="arabicPeriod"/>
            </a:pPr>
            <a:r>
              <a:rPr lang="en-US" sz="2300" dirty="0" smtClean="0"/>
              <a:t> Students analyze case scenarios in small groups</a:t>
            </a:r>
          </a:p>
          <a:p>
            <a:pPr marL="457200" indent="-457200">
              <a:buFont typeface="+mj-lt"/>
              <a:buAutoNum type="arabicPeriod"/>
            </a:pPr>
            <a:r>
              <a:rPr lang="en-US" sz="2300" dirty="0" smtClean="0"/>
              <a:t>Students present action plans</a:t>
            </a:r>
          </a:p>
          <a:p>
            <a:pPr marL="0" indent="0">
              <a:buNone/>
            </a:pPr>
            <a:r>
              <a:rPr lang="en-US" sz="2300" dirty="0" smtClean="0"/>
              <a:t>(11</a:t>
            </a:r>
            <a:r>
              <a:rPr lang="en-US" sz="2300" baseline="30000" dirty="0" smtClean="0"/>
              <a:t>th</a:t>
            </a:r>
            <a:r>
              <a:rPr lang="en-US" sz="2300" dirty="0" smtClean="0"/>
              <a:t>, and 12</a:t>
            </a:r>
            <a:r>
              <a:rPr lang="en-US" sz="2300" baseline="30000" dirty="0" smtClean="0"/>
              <a:t>th</a:t>
            </a:r>
            <a:r>
              <a:rPr lang="en-US" sz="2300" dirty="0" smtClean="0"/>
              <a:t> grade or teacher follow up)</a:t>
            </a:r>
          </a:p>
          <a:p>
            <a:pPr marL="457200" indent="-457200">
              <a:buFont typeface="+mj-lt"/>
              <a:buAutoNum type="arabicPeriod"/>
            </a:pPr>
            <a:r>
              <a:rPr lang="en-US" sz="2300" dirty="0" smtClean="0"/>
              <a:t> Cyber-Bullying prevention Flash Mob Video</a:t>
            </a:r>
            <a:endParaRPr lang="en-US" sz="2300" dirty="0"/>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6400800" y="3429000"/>
            <a:ext cx="2552700" cy="3175000"/>
          </a:xfrm>
          <a:prstGeom prst="rect">
            <a:avLst/>
          </a:prstGeom>
        </p:spPr>
      </p:pic>
    </p:spTree>
    <p:extLst>
      <p:ext uri="{BB962C8B-B14F-4D97-AF65-F5344CB8AC3E}">
        <p14:creationId xmlns:p14="http://schemas.microsoft.com/office/powerpoint/2010/main" val="36899248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Purpose and Outcome</a:t>
            </a:r>
            <a:endParaRPr lang="en-US" dirty="0"/>
          </a:p>
        </p:txBody>
      </p:sp>
      <p:sp>
        <p:nvSpPr>
          <p:cNvPr id="4" name="Content Placeholder 3"/>
          <p:cNvSpPr>
            <a:spLocks noGrp="1"/>
          </p:cNvSpPr>
          <p:nvPr>
            <p:ph idx="1"/>
          </p:nvPr>
        </p:nvSpPr>
        <p:spPr/>
        <p:txBody>
          <a:bodyPr/>
          <a:lstStyle/>
          <a:p>
            <a:r>
              <a:rPr lang="en-US" b="1" dirty="0" smtClean="0"/>
              <a:t>Purpose:</a:t>
            </a:r>
            <a:r>
              <a:rPr lang="en-US" dirty="0" smtClean="0"/>
              <a:t>  Analyze the negative effects and consequences of </a:t>
            </a:r>
            <a:endParaRPr lang="en-US" dirty="0"/>
          </a:p>
          <a:p>
            <a:pPr marL="468630" lvl="1" indent="0">
              <a:buNone/>
            </a:pPr>
            <a:r>
              <a:rPr lang="en-US" sz="2000" dirty="0" smtClean="0"/>
              <a:t>Cyber-Bullying</a:t>
            </a:r>
          </a:p>
          <a:p>
            <a:pPr>
              <a:buNone/>
            </a:pPr>
            <a:endParaRPr lang="en-US" dirty="0" smtClean="0"/>
          </a:p>
          <a:p>
            <a:r>
              <a:rPr lang="en-US" b="1" dirty="0" smtClean="0"/>
              <a:t>Outcome</a:t>
            </a:r>
            <a:r>
              <a:rPr lang="en-US" dirty="0" smtClean="0"/>
              <a:t>:  Students will analyze case scenarios of Cyber-Bullying in groups.  They will develop and </a:t>
            </a:r>
            <a:r>
              <a:rPr lang="en-US" b="1" dirty="0" smtClean="0"/>
              <a:t>present positive action plans to help prevent and </a:t>
            </a:r>
            <a:r>
              <a:rPr lang="en-US" dirty="0" smtClean="0"/>
              <a:t>stop Cyber-Bullying</a:t>
            </a:r>
          </a:p>
          <a:p>
            <a:pPr marL="68580" indent="0">
              <a:buNone/>
            </a:pPr>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0" b="97938" l="0" r="100000"/>
                    </a14:imgEffect>
                  </a14:imgLayer>
                </a14:imgProps>
              </a:ext>
            </a:extLst>
          </a:blip>
          <a:stretch>
            <a:fillRect/>
          </a:stretch>
        </p:blipFill>
        <p:spPr>
          <a:xfrm>
            <a:off x="5638800" y="4267200"/>
            <a:ext cx="3289300" cy="2463800"/>
          </a:xfrm>
          <a:prstGeom prst="rect">
            <a:avLst/>
          </a:prstGeom>
        </p:spPr>
      </p:pic>
    </p:spTree>
    <p:extLst>
      <p:ext uri="{BB962C8B-B14F-4D97-AF65-F5344CB8AC3E}">
        <p14:creationId xmlns:p14="http://schemas.microsoft.com/office/powerpoint/2010/main" val="228174216"/>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Warm-up</a:t>
            </a:r>
            <a:endParaRPr lang="en-US" dirty="0"/>
          </a:p>
        </p:txBody>
      </p:sp>
      <p:sp>
        <p:nvSpPr>
          <p:cNvPr id="3" name="Content Placeholder 2"/>
          <p:cNvSpPr>
            <a:spLocks noGrp="1"/>
          </p:cNvSpPr>
          <p:nvPr>
            <p:ph idx="1"/>
          </p:nvPr>
        </p:nvSpPr>
        <p:spPr/>
        <p:txBody>
          <a:bodyPr>
            <a:normAutofit/>
          </a:bodyPr>
          <a:lstStyle/>
          <a:p>
            <a:r>
              <a:rPr lang="en-US" sz="3200" dirty="0" smtClean="0"/>
              <a:t>Think about a time you were bullied or witnessed someone being bullied. </a:t>
            </a:r>
            <a:endParaRPr lang="en-US" sz="3200" dirty="0"/>
          </a:p>
        </p:txBody>
      </p:sp>
    </p:spTree>
    <p:extLst>
      <p:ext uri="{BB962C8B-B14F-4D97-AF65-F5344CB8AC3E}">
        <p14:creationId xmlns:p14="http://schemas.microsoft.com/office/powerpoint/2010/main" val="260400567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Cyber-Bullying?</a:t>
            </a:r>
            <a:endParaRPr lang="en-US" dirty="0"/>
          </a:p>
        </p:txBody>
      </p:sp>
      <p:sp>
        <p:nvSpPr>
          <p:cNvPr id="3" name="Content Placeholder 2"/>
          <p:cNvSpPr>
            <a:spLocks noGrp="1"/>
          </p:cNvSpPr>
          <p:nvPr>
            <p:ph idx="1"/>
          </p:nvPr>
        </p:nvSpPr>
        <p:spPr/>
        <p:txBody>
          <a:bodyPr>
            <a:normAutofit/>
          </a:bodyPr>
          <a:lstStyle/>
          <a:p>
            <a:r>
              <a:rPr lang="en-US" dirty="0" smtClean="0"/>
              <a:t>Intentional mistreatment of others through computers, cell phones, and other electronic devices</a:t>
            </a:r>
          </a:p>
          <a:p>
            <a:pPr>
              <a:buNone/>
            </a:pPr>
            <a:endParaRPr lang="en-US" dirty="0" smtClean="0"/>
          </a:p>
          <a:p>
            <a:r>
              <a:rPr lang="en-US" dirty="0" smtClean="0"/>
              <a:t>Includes sending mean, hurtful or threatening messages or images of another person</a:t>
            </a:r>
          </a:p>
          <a:p>
            <a:pPr>
              <a:buNone/>
            </a:pPr>
            <a:endParaRPr lang="en-US" dirty="0" smtClean="0"/>
          </a:p>
          <a:p>
            <a:r>
              <a:rPr lang="en-US" dirty="0" smtClean="0"/>
              <a:t>Posting sensitive, private information for the purpose of hurting or embarrassing another</a:t>
            </a:r>
          </a:p>
          <a:p>
            <a:pPr>
              <a:buNone/>
            </a:pPr>
            <a:endParaRPr lang="en-US" dirty="0" smtClean="0"/>
          </a:p>
          <a:p>
            <a:r>
              <a:rPr lang="en-US" dirty="0" smtClean="0"/>
              <a:t>Pretending to be someone else in order to make a person look bad</a:t>
            </a: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rot="990201">
            <a:off x="7666552" y="4618551"/>
            <a:ext cx="1638300" cy="1638300"/>
          </a:xfrm>
          <a:prstGeom prst="rect">
            <a:avLst/>
          </a:prstGeom>
        </p:spPr>
      </p:pic>
      <p:pic>
        <p:nvPicPr>
          <p:cNvPr id="6" name="Picture 5"/>
          <p:cNvPicPr>
            <a:picLocks noChangeAspect="1"/>
          </p:cNvPicPr>
          <p:nvPr/>
        </p:nvPicPr>
        <p:blipFill rotWithShape="1">
          <a:blip r:embed="rId4"/>
          <a:srcRect l="17257" t="4445" r="15568"/>
          <a:stretch/>
        </p:blipFill>
        <p:spPr>
          <a:xfrm>
            <a:off x="6934200" y="228600"/>
            <a:ext cx="1368490" cy="1295400"/>
          </a:xfrm>
          <a:prstGeom prst="rect">
            <a:avLst/>
          </a:prstGeom>
        </p:spPr>
      </p:pic>
    </p:spTree>
    <p:extLst>
      <p:ext uri="{BB962C8B-B14F-4D97-AF65-F5344CB8AC3E}">
        <p14:creationId xmlns:p14="http://schemas.microsoft.com/office/powerpoint/2010/main" val="142539437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2648" y="304800"/>
            <a:ext cx="8153400" cy="990600"/>
          </a:xfrm>
        </p:spPr>
        <p:txBody>
          <a:bodyPr/>
          <a:lstStyle/>
          <a:p>
            <a:r>
              <a:rPr lang="en-US" dirty="0" smtClean="0"/>
              <a:t>Effects and Consequences</a:t>
            </a:r>
            <a:endParaRPr lang="en-US" dirty="0"/>
          </a:p>
        </p:txBody>
      </p:sp>
      <p:sp>
        <p:nvSpPr>
          <p:cNvPr id="5" name="Content Placeholder 4"/>
          <p:cNvSpPr>
            <a:spLocks noGrp="1"/>
          </p:cNvSpPr>
          <p:nvPr>
            <p:ph idx="1"/>
          </p:nvPr>
        </p:nvSpPr>
        <p:spPr>
          <a:xfrm>
            <a:off x="612648" y="1600200"/>
            <a:ext cx="8153400" cy="4953000"/>
          </a:xfrm>
        </p:spPr>
        <p:txBody>
          <a:bodyPr>
            <a:normAutofit/>
          </a:bodyPr>
          <a:lstStyle/>
          <a:p>
            <a:r>
              <a:rPr lang="en-US" dirty="0" smtClean="0"/>
              <a:t>Destroys trust within communities, friendships, classrooms</a:t>
            </a:r>
          </a:p>
          <a:p>
            <a:r>
              <a:rPr lang="en-US" dirty="0" smtClean="0"/>
              <a:t>Creates a hostile environment</a:t>
            </a:r>
          </a:p>
          <a:p>
            <a:r>
              <a:rPr lang="en-US" dirty="0" smtClean="0"/>
              <a:t>Result in psychological and physical harm to other</a:t>
            </a:r>
          </a:p>
          <a:p>
            <a:r>
              <a:rPr lang="en-US" dirty="0" smtClean="0"/>
              <a:t>Can lead to violence</a:t>
            </a:r>
          </a:p>
          <a:p>
            <a:r>
              <a:rPr lang="en-US" dirty="0" smtClean="0"/>
              <a:t>Can result in criminal charges being filed</a:t>
            </a:r>
          </a:p>
          <a:p>
            <a:r>
              <a:rPr lang="en-US" dirty="0" smtClean="0"/>
              <a:t>Has ended with suicides and suicide attempts</a:t>
            </a:r>
          </a:p>
          <a:p>
            <a:endParaRPr lang="en-US" dirty="0" smtClean="0"/>
          </a:p>
          <a:p>
            <a:pPr>
              <a:buNone/>
            </a:pPr>
            <a:endParaRPr lang="en-US" dirty="0" smtClean="0"/>
          </a:p>
          <a:p>
            <a:endParaRPr lang="en-US" dirty="0" smtClean="0"/>
          </a:p>
          <a:p>
            <a:endParaRPr lang="en-US" dirty="0"/>
          </a:p>
        </p:txBody>
      </p:sp>
      <p:pic>
        <p:nvPicPr>
          <p:cNvPr id="6" name="Picture 5"/>
          <p:cNvPicPr>
            <a:picLocks noChangeAspect="1"/>
          </p:cNvPicPr>
          <p:nvPr/>
        </p:nvPicPr>
        <p:blipFill>
          <a:blip r:embed="rId2">
            <a:extLst>
              <a:ext uri="{BEBA8EAE-BF5A-486C-A8C5-ECC9F3942E4B}">
                <a14:imgProps xmlns:a14="http://schemas.microsoft.com/office/drawing/2010/main">
                  <a14:imgLayer r:embed="rId3">
                    <a14:imgEffect>
                      <a14:backgroundRemoval t="0" b="100000" l="0" r="100000"/>
                    </a14:imgEffect>
                  </a14:imgLayer>
                </a14:imgProps>
              </a:ext>
            </a:extLst>
          </a:blip>
          <a:stretch>
            <a:fillRect/>
          </a:stretch>
        </p:blipFill>
        <p:spPr>
          <a:xfrm>
            <a:off x="6172200" y="3810000"/>
            <a:ext cx="2667000" cy="2506060"/>
          </a:xfrm>
          <a:prstGeom prst="rect">
            <a:avLst/>
          </a:prstGeom>
        </p:spPr>
      </p:pic>
    </p:spTree>
    <p:extLst>
      <p:ext uri="{BB962C8B-B14F-4D97-AF65-F5344CB8AC3E}">
        <p14:creationId xmlns:p14="http://schemas.microsoft.com/office/powerpoint/2010/main" val="79650583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ssolve">
                                      <p:cBhvr>
                                        <p:cTn id="10" dur="500"/>
                                        <p:tgtEl>
                                          <p:spTgt spid="5">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dissolve">
                                      <p:cBhvr>
                                        <p:cTn id="13" dur="500"/>
                                        <p:tgtEl>
                                          <p:spTgt spid="5">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dissolve">
                                      <p:cBhvr>
                                        <p:cTn id="16" dur="500"/>
                                        <p:tgtEl>
                                          <p:spTgt spid="5">
                                            <p:txEl>
                                              <p:pRg st="3" end="3"/>
                                            </p:txEl>
                                          </p:spTgt>
                                        </p:tgtEl>
                                      </p:cBhvr>
                                    </p:animEffect>
                                  </p:childTnLst>
                                </p:cTn>
                              </p:par>
                              <p:par>
                                <p:cTn id="17" presetID="9"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dissolve">
                                      <p:cBhvr>
                                        <p:cTn id="19" dur="500"/>
                                        <p:tgtEl>
                                          <p:spTgt spid="5">
                                            <p:txEl>
                                              <p:pRg st="4" end="4"/>
                                            </p:txEl>
                                          </p:spTgt>
                                        </p:tgtEl>
                                      </p:cBhvr>
                                    </p:animEffect>
                                  </p:childTnLst>
                                </p:cTn>
                              </p:par>
                              <p:par>
                                <p:cTn id="20" presetID="9" presetClass="entr" presetSubtype="0"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dissolv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Video:  Words do Hurt.</a:t>
            </a:r>
            <a:endParaRPr lang="en-US" dirty="0"/>
          </a:p>
        </p:txBody>
      </p:sp>
      <p:sp>
        <p:nvSpPr>
          <p:cNvPr id="3" name="Content Placeholder 2"/>
          <p:cNvSpPr>
            <a:spLocks noGrp="1"/>
          </p:cNvSpPr>
          <p:nvPr>
            <p:ph idx="1"/>
          </p:nvPr>
        </p:nvSpPr>
        <p:spPr/>
        <p:txBody>
          <a:bodyPr/>
          <a:lstStyle/>
          <a:p>
            <a:r>
              <a:rPr lang="en-US" dirty="0">
                <a:hlinkClick r:id="rId3"/>
              </a:rPr>
              <a:t>http://www.youtube.com/watch?v=TdkNn3Ei-</a:t>
            </a:r>
            <a:r>
              <a:rPr lang="en-US" dirty="0" smtClean="0">
                <a:hlinkClick r:id="rId3"/>
              </a:rPr>
              <a:t>Lg</a:t>
            </a:r>
            <a:endParaRPr lang="en-US" dirty="0" smtClean="0"/>
          </a:p>
          <a:p>
            <a:r>
              <a:rPr lang="en-US" dirty="0" smtClean="0"/>
              <a:t>Recent News video of bullying suicide</a:t>
            </a:r>
            <a:endParaRPr lang="en-US" dirty="0"/>
          </a:p>
        </p:txBody>
      </p:sp>
      <p:sp>
        <p:nvSpPr>
          <p:cNvPr id="4" name="Rectangle 3"/>
          <p:cNvSpPr/>
          <p:nvPr/>
        </p:nvSpPr>
        <p:spPr>
          <a:xfrm>
            <a:off x="2286000" y="2967335"/>
            <a:ext cx="4572000" cy="923330"/>
          </a:xfrm>
          <a:prstGeom prst="rect">
            <a:avLst/>
          </a:prstGeom>
        </p:spPr>
        <p:txBody>
          <a:bodyPr>
            <a:spAutoFit/>
          </a:bodyPr>
          <a:lstStyle/>
          <a:p>
            <a:r>
              <a:rPr lang="en-US" dirty="0"/>
              <a:t>http://www.cnn.com/video/data/2.0/video/us/2013/09/13/nr-pkg-ganim-sedwick-bullying-suicide.cnn.html</a:t>
            </a:r>
          </a:p>
        </p:txBody>
      </p:sp>
    </p:spTree>
    <p:extLst>
      <p:ext uri="{BB962C8B-B14F-4D97-AF65-F5344CB8AC3E}">
        <p14:creationId xmlns:p14="http://schemas.microsoft.com/office/powerpoint/2010/main" val="263695944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Case Scenario</a:t>
            </a:r>
            <a:endParaRPr lang="en-US" dirty="0"/>
          </a:p>
        </p:txBody>
      </p:sp>
      <p:sp>
        <p:nvSpPr>
          <p:cNvPr id="3" name="Content Placeholder 2"/>
          <p:cNvSpPr>
            <a:spLocks noGrp="1"/>
          </p:cNvSpPr>
          <p:nvPr>
            <p:ph idx="1"/>
          </p:nvPr>
        </p:nvSpPr>
        <p:spPr/>
        <p:txBody>
          <a:bodyPr>
            <a:normAutofit/>
          </a:bodyPr>
          <a:lstStyle/>
          <a:p>
            <a:pPr marL="0" indent="0">
              <a:buNone/>
            </a:pPr>
            <a:r>
              <a:rPr lang="en-US" i="1" dirty="0" smtClean="0"/>
              <a:t>James is frustrated and saddened by the comments his school peers are making about his sexuality.  Furthermore, it appears a group of male students are creating fake e-mail accounts at yahoo.com and are sending love notes to other male students as if they came from James – who is mortified at the thought of what is happening.</a:t>
            </a:r>
          </a:p>
          <a:p>
            <a:pPr marL="0" indent="0">
              <a:buNone/>
            </a:pPr>
            <a:endParaRPr lang="en-US" dirty="0" smtClean="0"/>
          </a:p>
          <a:p>
            <a:pPr marL="0" indent="0">
              <a:buNone/>
            </a:pPr>
            <a:r>
              <a:rPr lang="en-US" dirty="0" smtClean="0"/>
              <a:t>What would you do if you were James?  </a:t>
            </a:r>
          </a:p>
          <a:p>
            <a:pPr marL="0" indent="0">
              <a:buNone/>
            </a:pPr>
            <a:r>
              <a:rPr lang="en-US" dirty="0" smtClean="0"/>
              <a:t>What are ways that James can deal with the embarrassment?  </a:t>
            </a:r>
          </a:p>
          <a:p>
            <a:pPr marL="0" indent="0">
              <a:buNone/>
            </a:pPr>
            <a:r>
              <a:rPr lang="en-US" dirty="0" smtClean="0"/>
              <a:t>What would be some incorrect or unacceptable ways that James might try to deal with this problem?</a:t>
            </a:r>
          </a:p>
          <a:p>
            <a:endParaRPr lang="en-US" dirty="0"/>
          </a:p>
        </p:txBody>
      </p:sp>
    </p:spTree>
    <p:extLst>
      <p:ext uri="{BB962C8B-B14F-4D97-AF65-F5344CB8AC3E}">
        <p14:creationId xmlns:p14="http://schemas.microsoft.com/office/powerpoint/2010/main" val="917234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Effective Responses to</a:t>
            </a:r>
            <a:br>
              <a:rPr lang="en-US" dirty="0" smtClean="0"/>
            </a:br>
            <a:r>
              <a:rPr lang="en-US" dirty="0" smtClean="0"/>
              <a:t>Cyber-Bullying</a:t>
            </a:r>
            <a:endParaRPr lang="en-US" dirty="0"/>
          </a:p>
        </p:txBody>
      </p:sp>
      <p:sp>
        <p:nvSpPr>
          <p:cNvPr id="3" name="Content Placeholder 2"/>
          <p:cNvSpPr>
            <a:spLocks noGrp="1"/>
          </p:cNvSpPr>
          <p:nvPr>
            <p:ph idx="1"/>
          </p:nvPr>
        </p:nvSpPr>
        <p:spPr/>
        <p:txBody>
          <a:bodyPr>
            <a:normAutofit/>
          </a:bodyPr>
          <a:lstStyle/>
          <a:p>
            <a:r>
              <a:rPr lang="en-US" dirty="0" smtClean="0"/>
              <a:t>Pink T-Shirt story:</a:t>
            </a:r>
            <a:br>
              <a:rPr lang="en-US" dirty="0" smtClean="0"/>
            </a:br>
            <a:r>
              <a:rPr lang="en-US" dirty="0">
                <a:hlinkClick r:id="rId2"/>
              </a:rPr>
              <a:t>http://</a:t>
            </a:r>
            <a:r>
              <a:rPr lang="en-US" dirty="0" smtClean="0">
                <a:hlinkClick r:id="rId2"/>
              </a:rPr>
              <a:t>www.nbcnews.com/id/21134540/vp/21155376#21155376</a:t>
            </a:r>
            <a:r>
              <a:rPr lang="en-US" dirty="0" smtClean="0"/>
              <a:t> </a:t>
            </a:r>
            <a:endParaRPr lang="en-US" dirty="0"/>
          </a:p>
          <a:p>
            <a:endParaRPr lang="en-US" u="sng" dirty="0" smtClean="0"/>
          </a:p>
          <a:p>
            <a:r>
              <a:rPr lang="en-US" dirty="0" smtClean="0"/>
              <a:t>Osseo Nice Things:</a:t>
            </a:r>
            <a:br>
              <a:rPr lang="en-US" dirty="0" smtClean="0"/>
            </a:br>
            <a:r>
              <a:rPr lang="en-US" dirty="0" smtClean="0">
                <a:hlinkClick r:id="rId3"/>
              </a:rPr>
              <a:t>http://www.kare11.com/news/article/986868/391/Football-player-beats-cyber-bullies-at-own-game</a:t>
            </a:r>
            <a:endParaRPr lang="en-US" dirty="0" smtClean="0"/>
          </a:p>
          <a:p>
            <a:endParaRPr lang="en-US" u="sng" dirty="0" smtClean="0"/>
          </a:p>
          <a:p>
            <a:r>
              <a:rPr lang="en-US" dirty="0" smtClean="0"/>
              <a:t>Facebook Soccer Story</a:t>
            </a:r>
            <a:br>
              <a:rPr lang="en-US" dirty="0" smtClean="0"/>
            </a:br>
            <a:r>
              <a:rPr lang="en-US" dirty="0" smtClean="0"/>
              <a:t> </a:t>
            </a:r>
            <a:r>
              <a:rPr lang="en-US" dirty="0">
                <a:hlinkClick r:id="rId4"/>
              </a:rPr>
              <a:t>http://www.youtube.com/watch?v=rpOvYWd4KW4</a:t>
            </a:r>
            <a:endParaRPr lang="en-US" dirty="0" smtClean="0"/>
          </a:p>
          <a:p>
            <a:pPr>
              <a:buNone/>
            </a:pPr>
            <a:endParaRPr lang="en-US" dirty="0"/>
          </a:p>
        </p:txBody>
      </p:sp>
    </p:spTree>
    <p:extLst>
      <p:ext uri="{BB962C8B-B14F-4D97-AF65-F5344CB8AC3E}">
        <p14:creationId xmlns:p14="http://schemas.microsoft.com/office/powerpoint/2010/main" val="1731662965"/>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Cyber-Bullying</a:t>
            </a:r>
            <a:br>
              <a:rPr lang="en-US" dirty="0" smtClean="0"/>
            </a:br>
            <a:r>
              <a:rPr lang="en-US" dirty="0" smtClean="0"/>
              <a:t>Case Scenarios Group Work</a:t>
            </a:r>
            <a:endParaRPr lang="en-US" dirty="0"/>
          </a:p>
        </p:txBody>
      </p:sp>
      <p:sp>
        <p:nvSpPr>
          <p:cNvPr id="3" name="Content Placeholder 2"/>
          <p:cNvSpPr>
            <a:spLocks noGrp="1"/>
          </p:cNvSpPr>
          <p:nvPr>
            <p:ph idx="1"/>
          </p:nvPr>
        </p:nvSpPr>
        <p:spPr/>
        <p:txBody>
          <a:bodyPr/>
          <a:lstStyle/>
          <a:p>
            <a:r>
              <a:rPr lang="en-US" dirty="0" smtClean="0"/>
              <a:t>1.  Form groups of 3</a:t>
            </a:r>
          </a:p>
          <a:p>
            <a:r>
              <a:rPr lang="en-US" dirty="0" smtClean="0"/>
              <a:t>2.  Each Group member receives a different case scenario about cyber-bullying</a:t>
            </a:r>
          </a:p>
          <a:p>
            <a:r>
              <a:rPr lang="en-US" dirty="0" smtClean="0"/>
              <a:t>3.  Read your case study silently and use the guiding questions to think up non-violent, appropriate responses to the situation and actions that can be taken</a:t>
            </a:r>
          </a:p>
          <a:p>
            <a:r>
              <a:rPr lang="en-US" dirty="0" smtClean="0"/>
              <a:t>4.  Share your scenario with your group and some actions you might take</a:t>
            </a:r>
            <a:endParaRPr lang="en-US" dirty="0"/>
          </a:p>
        </p:txBody>
      </p:sp>
    </p:spTree>
    <p:extLst>
      <p:ext uri="{BB962C8B-B14F-4D97-AF65-F5344CB8AC3E}">
        <p14:creationId xmlns:p14="http://schemas.microsoft.com/office/powerpoint/2010/main" val="2334927730"/>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you do if you’re being cyber-bullied</a:t>
            </a:r>
            <a:endParaRPr lang="en-US" dirty="0"/>
          </a:p>
        </p:txBody>
      </p:sp>
      <p:sp>
        <p:nvSpPr>
          <p:cNvPr id="3" name="Content Placeholder 2"/>
          <p:cNvSpPr>
            <a:spLocks noGrp="1"/>
          </p:cNvSpPr>
          <p:nvPr>
            <p:ph idx="1"/>
          </p:nvPr>
        </p:nvSpPr>
        <p:spPr/>
        <p:txBody>
          <a:bodyPr/>
          <a:lstStyle/>
          <a:p>
            <a:r>
              <a:rPr lang="en-US" dirty="0" smtClean="0"/>
              <a:t>Don’t respond to and don’t forward cyber-bullying messages</a:t>
            </a:r>
          </a:p>
          <a:p>
            <a:pPr marL="68580" indent="0">
              <a:buNone/>
            </a:pPr>
            <a:endParaRPr lang="en-US" dirty="0" smtClean="0"/>
          </a:p>
          <a:p>
            <a:r>
              <a:rPr lang="en-US" dirty="0"/>
              <a:t>Keep evidence of </a:t>
            </a:r>
            <a:r>
              <a:rPr lang="en-US" dirty="0" smtClean="0"/>
              <a:t>cyber-bullying</a:t>
            </a:r>
            <a:r>
              <a:rPr lang="en-US" dirty="0"/>
              <a:t>. Record the dates, times, and descriptions of instances when </a:t>
            </a:r>
            <a:r>
              <a:rPr lang="en-US" dirty="0" smtClean="0"/>
              <a:t>cyber-bullying </a:t>
            </a:r>
            <a:r>
              <a:rPr lang="en-US" dirty="0"/>
              <a:t>has occurred. Save and print screenshots, emails, and text messages. Use this evidence to report </a:t>
            </a:r>
            <a:r>
              <a:rPr lang="en-US" dirty="0" smtClean="0"/>
              <a:t>cyber-bullying </a:t>
            </a:r>
            <a:r>
              <a:rPr lang="en-US" dirty="0"/>
              <a:t>to web and cell phone service providers</a:t>
            </a:r>
            <a:r>
              <a:rPr lang="en-US" dirty="0" smtClean="0"/>
              <a:t>.</a:t>
            </a:r>
          </a:p>
          <a:p>
            <a:pPr marL="68580" indent="0">
              <a:buNone/>
            </a:pPr>
            <a:endParaRPr lang="en-US" dirty="0" smtClean="0"/>
          </a:p>
          <a:p>
            <a:r>
              <a:rPr lang="en-US" dirty="0"/>
              <a:t>Block the person who is </a:t>
            </a:r>
            <a:r>
              <a:rPr lang="en-US" dirty="0" smtClean="0"/>
              <a:t>cyber-bullying</a:t>
            </a:r>
            <a:r>
              <a:rPr lang="en-US" dirty="0"/>
              <a:t>.</a:t>
            </a:r>
          </a:p>
        </p:txBody>
      </p:sp>
    </p:spTree>
    <p:extLst>
      <p:ext uri="{BB962C8B-B14F-4D97-AF65-F5344CB8AC3E}">
        <p14:creationId xmlns:p14="http://schemas.microsoft.com/office/powerpoint/2010/main" val="264572866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Introductions:  Angie Hummel—AOIT Coordinator, Ellen Towers,--Social Science Teacher,  Bryan </a:t>
            </a:r>
            <a:r>
              <a:rPr lang="en-US" dirty="0" err="1" smtClean="0"/>
              <a:t>Voeltner</a:t>
            </a:r>
            <a:r>
              <a:rPr lang="en-US" dirty="0" smtClean="0"/>
              <a:t>—GIS Teacher</a:t>
            </a:r>
          </a:p>
          <a:p>
            <a:r>
              <a:rPr lang="en-US" dirty="0" smtClean="0"/>
              <a:t>Ed Code</a:t>
            </a:r>
          </a:p>
          <a:p>
            <a:r>
              <a:rPr lang="en-US" dirty="0" smtClean="0"/>
              <a:t>Sources</a:t>
            </a:r>
          </a:p>
          <a:p>
            <a:r>
              <a:rPr lang="en-US" dirty="0" smtClean="0"/>
              <a:t>Empowering Students</a:t>
            </a:r>
          </a:p>
          <a:p>
            <a:r>
              <a:rPr lang="en-US" dirty="0" smtClean="0"/>
              <a:t>Cyber-Bullying Awareness Curriculum</a:t>
            </a:r>
          </a:p>
          <a:p>
            <a:r>
              <a:rPr lang="en-US" dirty="0" smtClean="0"/>
              <a:t>GIS connections—use of social media</a:t>
            </a:r>
          </a:p>
          <a:p>
            <a:r>
              <a:rPr lang="en-US" dirty="0" smtClean="0"/>
              <a:t>Q&amp;A</a:t>
            </a:r>
            <a:endParaRPr lang="en-US" dirty="0"/>
          </a:p>
        </p:txBody>
      </p:sp>
    </p:spTree>
    <p:extLst>
      <p:ext uri="{BB962C8B-B14F-4D97-AF65-F5344CB8AC3E}">
        <p14:creationId xmlns:p14="http://schemas.microsoft.com/office/powerpoint/2010/main" val="1565409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Hoover </a:t>
            </a:r>
            <a:endParaRPr lang="en-US" dirty="0"/>
          </a:p>
        </p:txBody>
      </p:sp>
      <p:sp>
        <p:nvSpPr>
          <p:cNvPr id="3" name="Content Placeholder 2"/>
          <p:cNvSpPr>
            <a:spLocks noGrp="1"/>
          </p:cNvSpPr>
          <p:nvPr>
            <p:ph idx="1"/>
          </p:nvPr>
        </p:nvSpPr>
        <p:spPr/>
        <p:txBody>
          <a:bodyPr>
            <a:normAutofit/>
          </a:bodyPr>
          <a:lstStyle/>
          <a:p>
            <a:r>
              <a:rPr lang="en-US" sz="2500" dirty="0" smtClean="0"/>
              <a:t>People you can talk to: </a:t>
            </a:r>
          </a:p>
          <a:p>
            <a:pPr lvl="1"/>
            <a:r>
              <a:rPr lang="en-US" sz="2500" dirty="0" smtClean="0"/>
              <a:t>School Counselor </a:t>
            </a:r>
          </a:p>
          <a:p>
            <a:pPr lvl="1"/>
            <a:r>
              <a:rPr lang="en-US" sz="2500" dirty="0" smtClean="0"/>
              <a:t>Trusted Teacher </a:t>
            </a:r>
          </a:p>
          <a:p>
            <a:pPr lvl="1"/>
            <a:r>
              <a:rPr lang="en-US" sz="2500" dirty="0" smtClean="0"/>
              <a:t>Health Center </a:t>
            </a:r>
          </a:p>
          <a:p>
            <a:pPr lvl="1"/>
            <a:r>
              <a:rPr lang="en-US" sz="2500" dirty="0" smtClean="0"/>
              <a:t>Parent Center </a:t>
            </a:r>
            <a:endParaRPr lang="en-US" sz="2500" dirty="0"/>
          </a:p>
        </p:txBody>
      </p:sp>
      <p:pic>
        <p:nvPicPr>
          <p:cNvPr id="4" name="Picture 3"/>
          <p:cNvPicPr>
            <a:picLocks noChangeAspect="1"/>
          </p:cNvPicPr>
          <p:nvPr/>
        </p:nvPicPr>
        <p:blipFill>
          <a:blip r:embed="rId2"/>
          <a:stretch>
            <a:fillRect/>
          </a:stretch>
        </p:blipFill>
        <p:spPr>
          <a:xfrm>
            <a:off x="5486400" y="3886200"/>
            <a:ext cx="3429000" cy="2362200"/>
          </a:xfrm>
          <a:prstGeom prst="rect">
            <a:avLst/>
          </a:prstGeom>
        </p:spPr>
      </p:pic>
      <p:pic>
        <p:nvPicPr>
          <p:cNvPr id="5" name="Picture 4"/>
          <p:cNvPicPr>
            <a:picLocks noChangeAspect="1"/>
          </p:cNvPicPr>
          <p:nvPr/>
        </p:nvPicPr>
        <p:blipFill>
          <a:blip r:embed="rId3"/>
          <a:stretch>
            <a:fillRect/>
          </a:stretch>
        </p:blipFill>
        <p:spPr>
          <a:xfrm>
            <a:off x="3810000" y="3886200"/>
            <a:ext cx="1784218" cy="2057400"/>
          </a:xfrm>
          <a:prstGeom prst="rect">
            <a:avLst/>
          </a:prstGeom>
        </p:spPr>
      </p:pic>
    </p:spTree>
    <p:extLst>
      <p:ext uri="{BB962C8B-B14F-4D97-AF65-F5344CB8AC3E}">
        <p14:creationId xmlns:p14="http://schemas.microsoft.com/office/powerpoint/2010/main" val="3808130493"/>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Speak Out</a:t>
            </a:r>
            <a:endParaRPr lang="en-US" dirty="0"/>
          </a:p>
        </p:txBody>
      </p:sp>
      <p:sp>
        <p:nvSpPr>
          <p:cNvPr id="3" name="Content Placeholder 2"/>
          <p:cNvSpPr>
            <a:spLocks noGrp="1"/>
          </p:cNvSpPr>
          <p:nvPr>
            <p:ph idx="1"/>
          </p:nvPr>
        </p:nvSpPr>
        <p:spPr/>
        <p:txBody>
          <a:bodyPr>
            <a:normAutofit/>
          </a:bodyPr>
          <a:lstStyle/>
          <a:p>
            <a:r>
              <a:rPr lang="en-US" dirty="0" smtClean="0"/>
              <a:t>Make an anonymous phone, text or web tip about dangerous activity at your school or in the community.</a:t>
            </a:r>
          </a:p>
          <a:p>
            <a:pPr>
              <a:buNone/>
            </a:pPr>
            <a:endParaRPr lang="en-US" dirty="0" smtClean="0"/>
          </a:p>
          <a:p>
            <a:r>
              <a:rPr lang="en-US" dirty="0" smtClean="0"/>
              <a:t>Call:  (888) 580-8477</a:t>
            </a:r>
          </a:p>
          <a:p>
            <a:r>
              <a:rPr lang="en-US" dirty="0" smtClean="0"/>
              <a:t>Text 274637</a:t>
            </a:r>
          </a:p>
          <a:p>
            <a:r>
              <a:rPr lang="en-US" dirty="0" smtClean="0"/>
              <a:t>Visit :  studentsspeakingout.org</a:t>
            </a:r>
            <a:r>
              <a:rPr lang="en-US" dirty="0"/>
              <a:t> </a:t>
            </a:r>
            <a:r>
              <a:rPr lang="en-US" dirty="0" smtClean="0"/>
              <a:t>&amp; commonsensemedia.org</a:t>
            </a:r>
          </a:p>
          <a:p>
            <a:r>
              <a:rPr lang="en-US" dirty="0" err="1" smtClean="0"/>
              <a:t>Flashmob</a:t>
            </a:r>
            <a:r>
              <a:rPr lang="en-US" dirty="0" smtClean="0"/>
              <a:t>: </a:t>
            </a:r>
            <a:r>
              <a:rPr lang="en-US" dirty="0" smtClean="0">
                <a:hlinkClick r:id="rId2"/>
              </a:rPr>
              <a:t>http://www.youtube.com/watch?v=MhYyAa0VnyY</a:t>
            </a:r>
            <a:endParaRPr lang="en-US" dirty="0" smtClean="0"/>
          </a:p>
          <a:p>
            <a:endParaRPr lang="en-US" dirty="0" smtClean="0"/>
          </a:p>
          <a:p>
            <a:pPr>
              <a:buNone/>
            </a:pP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4572000"/>
            <a:ext cx="4267200" cy="1279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947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1" y="228600"/>
            <a:ext cx="6993468" cy="1252985"/>
          </a:xfrm>
        </p:spPr>
        <p:txBody>
          <a:bodyPr>
            <a:normAutofit fontScale="90000"/>
          </a:bodyPr>
          <a:lstStyle/>
          <a:p>
            <a:r>
              <a:rPr lang="en-US" dirty="0" smtClean="0">
                <a:latin typeface="Times New Roman"/>
                <a:cs typeface="Times New Roman"/>
              </a:rPr>
              <a:t/>
            </a:r>
            <a:br>
              <a:rPr lang="en-US" dirty="0" smtClean="0">
                <a:latin typeface="Times New Roman"/>
                <a:cs typeface="Times New Roman"/>
              </a:rPr>
            </a:br>
            <a:r>
              <a:rPr lang="en-US" dirty="0">
                <a:latin typeface="Times New Roman"/>
                <a:cs typeface="Times New Roman"/>
              </a:rPr>
              <a:t/>
            </a:r>
            <a:br>
              <a:rPr lang="en-US" dirty="0">
                <a:latin typeface="Times New Roman"/>
                <a:cs typeface="Times New Roman"/>
              </a:rPr>
            </a:b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Data on Presentation Effectiveness</a:t>
            </a:r>
            <a:endParaRPr lang="en-US" dirty="0">
              <a:latin typeface="Times New Roman"/>
              <a:cs typeface="Times New Roman"/>
            </a:endParaRPr>
          </a:p>
        </p:txBody>
      </p:sp>
      <p:sp>
        <p:nvSpPr>
          <p:cNvPr id="3" name="Content Placeholder 2"/>
          <p:cNvSpPr>
            <a:spLocks noGrp="1"/>
          </p:cNvSpPr>
          <p:nvPr>
            <p:ph idx="1"/>
          </p:nvPr>
        </p:nvSpPr>
        <p:spPr>
          <a:xfrm>
            <a:off x="1095023" y="1617649"/>
            <a:ext cx="6965245" cy="4105420"/>
          </a:xfrm>
        </p:spPr>
        <p:txBody>
          <a:bodyPr>
            <a:normAutofit/>
          </a:bodyPr>
          <a:lstStyle/>
          <a:p>
            <a:pPr marL="0" indent="0">
              <a:buNone/>
            </a:pPr>
            <a:endParaRPr lang="en-US" b="1" dirty="0" smtClean="0">
              <a:latin typeface="Times New Roman"/>
              <a:cs typeface="Times New Roman"/>
            </a:endParaRPr>
          </a:p>
          <a:p>
            <a:pPr marL="0" indent="0">
              <a:buNone/>
            </a:pPr>
            <a:r>
              <a:rPr lang="en-US" b="1" dirty="0" smtClean="0">
                <a:latin typeface="Times New Roman"/>
                <a:cs typeface="Times New Roman"/>
              </a:rPr>
              <a:t>Who</a:t>
            </a:r>
            <a:r>
              <a:rPr lang="en-US" dirty="0">
                <a:latin typeface="Times New Roman"/>
                <a:cs typeface="Times New Roman"/>
              </a:rPr>
              <a:t>: 64 </a:t>
            </a:r>
            <a:r>
              <a:rPr lang="en-US" dirty="0" smtClean="0">
                <a:latin typeface="Times New Roman"/>
                <a:cs typeface="Times New Roman"/>
              </a:rPr>
              <a:t>9</a:t>
            </a:r>
            <a:r>
              <a:rPr lang="en-US" baseline="30000" dirty="0" smtClean="0">
                <a:latin typeface="Times New Roman"/>
                <a:cs typeface="Times New Roman"/>
              </a:rPr>
              <a:t>th</a:t>
            </a:r>
            <a:r>
              <a:rPr lang="en-US" dirty="0" smtClean="0">
                <a:latin typeface="Times New Roman"/>
                <a:cs typeface="Times New Roman"/>
              </a:rPr>
              <a:t> Grade Students</a:t>
            </a:r>
          </a:p>
          <a:p>
            <a:pPr marL="0" indent="0">
              <a:buNone/>
            </a:pPr>
            <a:endParaRPr lang="en-US" dirty="0">
              <a:latin typeface="Times New Roman"/>
              <a:cs typeface="Times New Roman"/>
            </a:endParaRPr>
          </a:p>
          <a:p>
            <a:pPr marL="0" indent="0">
              <a:buNone/>
            </a:pPr>
            <a:r>
              <a:rPr lang="en-US" b="1" dirty="0">
                <a:latin typeface="Times New Roman"/>
                <a:cs typeface="Times New Roman"/>
              </a:rPr>
              <a:t>When</a:t>
            </a:r>
            <a:r>
              <a:rPr lang="en-US" dirty="0">
                <a:latin typeface="Times New Roman"/>
                <a:cs typeface="Times New Roman"/>
              </a:rPr>
              <a:t>: November 5, </a:t>
            </a:r>
            <a:r>
              <a:rPr lang="en-US" dirty="0" smtClean="0">
                <a:latin typeface="Times New Roman"/>
                <a:cs typeface="Times New Roman"/>
              </a:rPr>
              <a:t>2013</a:t>
            </a:r>
          </a:p>
          <a:p>
            <a:pPr marL="0" indent="0">
              <a:buNone/>
            </a:pPr>
            <a:endParaRPr lang="en-US" dirty="0">
              <a:latin typeface="Times New Roman"/>
              <a:cs typeface="Times New Roman"/>
            </a:endParaRPr>
          </a:p>
          <a:p>
            <a:pPr marL="0" indent="0">
              <a:buNone/>
            </a:pPr>
            <a:r>
              <a:rPr lang="en-US" b="1" dirty="0" smtClean="0">
                <a:latin typeface="Times New Roman"/>
                <a:cs typeface="Times New Roman"/>
              </a:rPr>
              <a:t>Where</a:t>
            </a:r>
            <a:r>
              <a:rPr lang="en-US" dirty="0" smtClean="0">
                <a:latin typeface="Times New Roman"/>
                <a:cs typeface="Times New Roman"/>
              </a:rPr>
              <a:t>:  Hoover High School Library </a:t>
            </a:r>
          </a:p>
          <a:p>
            <a:pPr marL="0" indent="0">
              <a:buNone/>
            </a:pPr>
            <a:endParaRPr lang="en-US" dirty="0">
              <a:latin typeface="Times New Roman"/>
              <a:cs typeface="Times New Roman"/>
            </a:endParaRPr>
          </a:p>
          <a:p>
            <a:pPr marL="0" indent="0">
              <a:buNone/>
            </a:pPr>
            <a:r>
              <a:rPr lang="en-US" b="1" dirty="0" smtClean="0">
                <a:latin typeface="Times New Roman"/>
                <a:cs typeface="Times New Roman"/>
              </a:rPr>
              <a:t>How</a:t>
            </a:r>
            <a:r>
              <a:rPr lang="en-US" dirty="0" smtClean="0">
                <a:latin typeface="Times New Roman"/>
                <a:cs typeface="Times New Roman"/>
              </a:rPr>
              <a:t>: Via PowerPoint and YouTube/Media Videos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70856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557624"/>
            <a:ext cx="6965245" cy="1006821"/>
          </a:xfrm>
        </p:spPr>
        <p:txBody>
          <a:bodyPr/>
          <a:lstStyle/>
          <a:p>
            <a:r>
              <a:rPr lang="en-US" dirty="0" smtClean="0"/>
              <a:t>Results </a:t>
            </a:r>
            <a:endParaRPr lang="en-US" dirty="0"/>
          </a:p>
        </p:txBody>
      </p:sp>
      <p:sp>
        <p:nvSpPr>
          <p:cNvPr id="3" name="Content Placeholder 2"/>
          <p:cNvSpPr>
            <a:spLocks noGrp="1"/>
          </p:cNvSpPr>
          <p:nvPr>
            <p:ph idx="1"/>
          </p:nvPr>
        </p:nvSpPr>
        <p:spPr>
          <a:xfrm>
            <a:off x="1095023" y="1394060"/>
            <a:ext cx="6965245" cy="4329009"/>
          </a:xfrm>
        </p:spPr>
        <p:txBody>
          <a:bodyPr>
            <a:normAutofit lnSpcReduction="10000"/>
          </a:bodyPr>
          <a:lstStyle/>
          <a:p>
            <a:r>
              <a:rPr lang="en-US" dirty="0" smtClean="0">
                <a:latin typeface="Times New Roman"/>
                <a:cs typeface="Times New Roman"/>
              </a:rPr>
              <a:t> Overall, there was an increase in students attitude, knowledge and skills </a:t>
            </a:r>
          </a:p>
          <a:p>
            <a:pPr marL="0" indent="0">
              <a:buNone/>
            </a:pPr>
            <a:endParaRPr lang="en-US" dirty="0" smtClean="0">
              <a:latin typeface="Times New Roman"/>
              <a:cs typeface="Times New Roman"/>
            </a:endParaRPr>
          </a:p>
          <a:p>
            <a:r>
              <a:rPr lang="en-US" dirty="0">
                <a:latin typeface="Times New Roman"/>
                <a:cs typeface="Times New Roman"/>
              </a:rPr>
              <a:t> </a:t>
            </a:r>
            <a:r>
              <a:rPr lang="en-US" dirty="0" smtClean="0">
                <a:latin typeface="Times New Roman"/>
                <a:cs typeface="Times New Roman"/>
              </a:rPr>
              <a:t>18% </a:t>
            </a:r>
            <a:r>
              <a:rPr lang="en-US" b="1" dirty="0" smtClean="0">
                <a:latin typeface="Times New Roman"/>
                <a:cs typeface="Times New Roman"/>
              </a:rPr>
              <a:t>increase </a:t>
            </a:r>
            <a:r>
              <a:rPr lang="en-US" dirty="0" smtClean="0">
                <a:latin typeface="Times New Roman"/>
                <a:cs typeface="Times New Roman"/>
              </a:rPr>
              <a:t>in students who believe they should stand up against cyber-bullying, and </a:t>
            </a:r>
            <a:r>
              <a:rPr lang="en-US" b="1" dirty="0" smtClean="0">
                <a:latin typeface="Times New Roman"/>
                <a:cs typeface="Times New Roman"/>
              </a:rPr>
              <a:t>4% increase </a:t>
            </a:r>
            <a:r>
              <a:rPr lang="en-US" dirty="0" smtClean="0">
                <a:latin typeface="Times New Roman"/>
                <a:cs typeface="Times New Roman"/>
              </a:rPr>
              <a:t> in use of </a:t>
            </a:r>
            <a:r>
              <a:rPr lang="en-US" b="1" dirty="0" smtClean="0">
                <a:latin typeface="Times New Roman"/>
                <a:cs typeface="Times New Roman"/>
              </a:rPr>
              <a:t>positive skills </a:t>
            </a:r>
            <a:r>
              <a:rPr lang="en-US" dirty="0" smtClean="0">
                <a:latin typeface="Times New Roman"/>
                <a:cs typeface="Times New Roman"/>
              </a:rPr>
              <a:t>to deal with cyber-bullying</a:t>
            </a:r>
          </a:p>
          <a:p>
            <a:endParaRPr lang="en-US" b="1" dirty="0">
              <a:latin typeface="Times New Roman"/>
              <a:cs typeface="Times New Roman"/>
            </a:endParaRPr>
          </a:p>
          <a:p>
            <a:r>
              <a:rPr lang="en-US" dirty="0" smtClean="0">
                <a:latin typeface="Times New Roman"/>
                <a:cs typeface="Times New Roman"/>
              </a:rPr>
              <a:t> 54% </a:t>
            </a:r>
            <a:r>
              <a:rPr lang="en-US" b="1" dirty="0" smtClean="0">
                <a:latin typeface="Times New Roman"/>
                <a:cs typeface="Times New Roman"/>
              </a:rPr>
              <a:t>increase</a:t>
            </a:r>
            <a:r>
              <a:rPr lang="en-US" dirty="0" smtClean="0">
                <a:latin typeface="Times New Roman"/>
                <a:cs typeface="Times New Roman"/>
              </a:rPr>
              <a:t> in knowledge of where cyber-bullying occurs</a:t>
            </a:r>
            <a:endParaRPr lang="en-US" b="1" dirty="0">
              <a:latin typeface="Times New Roman"/>
              <a:cs typeface="Times New Roman"/>
            </a:endParaRPr>
          </a:p>
        </p:txBody>
      </p:sp>
    </p:spTree>
    <p:extLst>
      <p:ext uri="{BB962C8B-B14F-4D97-AF65-F5344CB8AC3E}">
        <p14:creationId xmlns:p14="http://schemas.microsoft.com/office/powerpoint/2010/main" val="2800173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Security</a:t>
            </a:r>
            <a:endParaRPr lang="en-US" dirty="0"/>
          </a:p>
        </p:txBody>
      </p:sp>
      <p:sp>
        <p:nvSpPr>
          <p:cNvPr id="3" name="Content Placeholder 2"/>
          <p:cNvSpPr>
            <a:spLocks noGrp="1"/>
          </p:cNvSpPr>
          <p:nvPr>
            <p:ph idx="1"/>
          </p:nvPr>
        </p:nvSpPr>
        <p:spPr/>
        <p:txBody>
          <a:bodyPr/>
          <a:lstStyle/>
          <a:p>
            <a:r>
              <a:rPr lang="en-US" dirty="0" smtClean="0"/>
              <a:t>Connect  to Advisory Board</a:t>
            </a:r>
          </a:p>
          <a:p>
            <a:r>
              <a:rPr lang="en-US" dirty="0" smtClean="0"/>
              <a:t>Raise awareness of online safety</a:t>
            </a:r>
          </a:p>
          <a:p>
            <a:r>
              <a:rPr lang="en-US" dirty="0" smtClean="0"/>
              <a:t>Examples of do’s and don’ts </a:t>
            </a:r>
          </a:p>
          <a:p>
            <a:r>
              <a:rPr lang="en-US" dirty="0" smtClean="0"/>
              <a:t>Students teach students</a:t>
            </a:r>
            <a:endParaRPr lang="en-US" dirty="0"/>
          </a:p>
        </p:txBody>
      </p:sp>
      <p:pic>
        <p:nvPicPr>
          <p:cNvPr id="5" name="Picture 4" descr="Facebook.JPG"/>
          <p:cNvPicPr>
            <a:picLocks noChangeAspect="1"/>
          </p:cNvPicPr>
          <p:nvPr/>
        </p:nvPicPr>
        <p:blipFill>
          <a:blip r:embed="rId2" cstate="print"/>
          <a:stretch>
            <a:fillRect/>
          </a:stretch>
        </p:blipFill>
        <p:spPr>
          <a:xfrm>
            <a:off x="4495800" y="3276600"/>
            <a:ext cx="4152900" cy="3408931"/>
          </a:xfrm>
          <a:prstGeom prst="rect">
            <a:avLst/>
          </a:prstGeom>
        </p:spPr>
      </p:pic>
    </p:spTree>
    <p:extLst>
      <p:ext uri="{BB962C8B-B14F-4D97-AF65-F5344CB8AC3E}">
        <p14:creationId xmlns:p14="http://schemas.microsoft.com/office/powerpoint/2010/main" val="70134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 responsibility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Giving students responsibility</a:t>
            </a:r>
          </a:p>
          <a:p>
            <a:r>
              <a:rPr lang="en-US" dirty="0" smtClean="0"/>
              <a:t>Positive online image</a:t>
            </a:r>
          </a:p>
          <a:p>
            <a:r>
              <a:rPr lang="en-US" dirty="0" smtClean="0"/>
              <a:t>Personal branding</a:t>
            </a:r>
          </a:p>
          <a:p>
            <a:r>
              <a:rPr lang="en-US" dirty="0" smtClean="0"/>
              <a:t>School reputation</a:t>
            </a:r>
          </a:p>
          <a:p>
            <a:r>
              <a:rPr lang="en-US" dirty="0" smtClean="0"/>
              <a:t>Professional </a:t>
            </a:r>
            <a:r>
              <a:rPr lang="en-US" dirty="0" smtClean="0"/>
              <a:t>communities</a:t>
            </a:r>
          </a:p>
          <a:p>
            <a:r>
              <a:rPr lang="en-US" dirty="0" smtClean="0"/>
              <a:t>Online Mentoring</a:t>
            </a:r>
          </a:p>
          <a:p>
            <a:pPr marL="0" indent="0">
              <a:buNone/>
            </a:pPr>
            <a:endParaRPr lang="en-US" dirty="0"/>
          </a:p>
          <a:p>
            <a:pPr marL="0" indent="0">
              <a:buNone/>
            </a:pPr>
            <a:endParaRPr lang="en-US" dirty="0" smtClean="0"/>
          </a:p>
          <a:p>
            <a:pPr marL="0" indent="0">
              <a:buNone/>
            </a:pPr>
            <a:endParaRPr lang="en-US" dirty="0" smtClean="0"/>
          </a:p>
          <a:p>
            <a:pPr>
              <a:buNone/>
            </a:pPr>
            <a:endParaRPr lang="en-US" dirty="0" smtClean="0"/>
          </a:p>
          <a:p>
            <a:pPr>
              <a:buNone/>
            </a:pPr>
            <a:endParaRPr lang="en-US" dirty="0"/>
          </a:p>
          <a:p>
            <a:pPr>
              <a:buNone/>
            </a:pPr>
            <a:r>
              <a:rPr lang="en-US" smtClean="0"/>
              <a:t>www.icouldbe.org</a:t>
            </a:r>
            <a:endParaRPr lang="en-US" dirty="0" smtClean="0"/>
          </a:p>
          <a:p>
            <a:pPr>
              <a:buNone/>
            </a:pPr>
            <a:r>
              <a:rPr lang="en-US" dirty="0" smtClean="0">
                <a:hlinkClick r:id="rId2"/>
              </a:rPr>
              <a:t>http://blogs.kqed.org/education/category/do-now/</a:t>
            </a:r>
            <a:endParaRPr lang="en-US" dirty="0" smtClean="0"/>
          </a:p>
          <a:p>
            <a:pPr>
              <a:buNone/>
            </a:pPr>
            <a:endParaRPr lang="en-US" dirty="0"/>
          </a:p>
        </p:txBody>
      </p:sp>
      <p:pic>
        <p:nvPicPr>
          <p:cNvPr id="4" name="Picture 3" descr="KQED.JPG"/>
          <p:cNvPicPr>
            <a:picLocks noChangeAspect="1"/>
          </p:cNvPicPr>
          <p:nvPr/>
        </p:nvPicPr>
        <p:blipFill>
          <a:blip r:embed="rId3" cstate="print"/>
          <a:stretch>
            <a:fillRect/>
          </a:stretch>
        </p:blipFill>
        <p:spPr>
          <a:xfrm>
            <a:off x="4495800" y="2362200"/>
            <a:ext cx="4343400" cy="3257550"/>
          </a:xfrm>
          <a:prstGeom prst="rect">
            <a:avLst/>
          </a:prstGeom>
        </p:spPr>
      </p:pic>
    </p:spTree>
    <p:extLst>
      <p:ext uri="{BB962C8B-B14F-4D97-AF65-F5344CB8AC3E}">
        <p14:creationId xmlns:p14="http://schemas.microsoft.com/office/powerpoint/2010/main" val="3861622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lgn="ctr"/>
            <a:r>
              <a:rPr lang="en-US" dirty="0" smtClean="0"/>
              <a:t>Q &amp; A</a:t>
            </a:r>
            <a:endParaRPr lang="en-US" dirty="0"/>
          </a:p>
        </p:txBody>
      </p:sp>
      <p:pic>
        <p:nvPicPr>
          <p:cNvPr id="1026" name="Picture 2" descr="C:\Users\113873\AppData\Local\Microsoft\Windows\Temporary Internet Files\Content.IE5\Q9Z3YLS7\MP9003826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05000"/>
            <a:ext cx="51054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2851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12648" y="609600"/>
            <a:ext cx="8153400" cy="609600"/>
          </a:xfrm>
        </p:spPr>
        <p:txBody>
          <a:bodyPr>
            <a:normAutofit fontScale="90000"/>
          </a:bodyPr>
          <a:lstStyle/>
          <a:p>
            <a:r>
              <a:rPr lang="en-US" sz="3600" dirty="0" smtClean="0"/>
              <a:t> </a:t>
            </a:r>
            <a:r>
              <a:rPr lang="en-US" sz="5400" dirty="0" smtClean="0"/>
              <a:t>	</a:t>
            </a:r>
            <a:r>
              <a:rPr lang="en-US" sz="4000" dirty="0" smtClean="0"/>
              <a:t>California Ed Code:  Bullying</a:t>
            </a:r>
            <a:endParaRPr lang="en-US" sz="4000" dirty="0"/>
          </a:p>
        </p:txBody>
      </p:sp>
      <p:sp>
        <p:nvSpPr>
          <p:cNvPr id="5" name="Content Placeholder 4"/>
          <p:cNvSpPr>
            <a:spLocks noGrp="1"/>
          </p:cNvSpPr>
          <p:nvPr>
            <p:ph sz="quarter" idx="1"/>
          </p:nvPr>
        </p:nvSpPr>
        <p:spPr>
          <a:xfrm>
            <a:off x="457200" y="1524000"/>
            <a:ext cx="8229600" cy="5105400"/>
          </a:xfrm>
        </p:spPr>
        <p:txBody>
          <a:bodyPr>
            <a:normAutofit fontScale="92500" lnSpcReduction="10000"/>
          </a:bodyPr>
          <a:lstStyle/>
          <a:p>
            <a:pPr marL="0" indent="0">
              <a:buNone/>
            </a:pPr>
            <a:r>
              <a:rPr lang="en-US" sz="2400" dirty="0" smtClean="0"/>
              <a:t>Code:  234.5</a:t>
            </a:r>
          </a:p>
          <a:p>
            <a:pPr marL="342900" indent="-342900">
              <a:buAutoNum type="alphaLcParenBoth"/>
            </a:pPr>
            <a:r>
              <a:rPr lang="en-US" sz="1300" dirty="0" smtClean="0"/>
              <a:t>Adopted </a:t>
            </a:r>
            <a:r>
              <a:rPr lang="en-US" sz="1300" dirty="0"/>
              <a:t>a policy that prohibits </a:t>
            </a:r>
            <a:r>
              <a:rPr lang="en-US" sz="1300" dirty="0">
                <a:solidFill>
                  <a:srgbClr val="FF0000"/>
                </a:solidFill>
              </a:rPr>
              <a:t>discrimination, harassment, intimidation, and bullying </a:t>
            </a:r>
            <a:r>
              <a:rPr lang="en-US" sz="1300" dirty="0"/>
              <a:t>based on the actual or perceived characteristics set forth in Section 422.55 of the Penal Code and Section 220 of this code, and disability, gender, gender identity, gender expression, nationality, race or ethnicity, religion, sexual orientation, or association with a person or group with one or more of these actual or perceived characteristics. The </a:t>
            </a:r>
            <a:r>
              <a:rPr lang="en-US" sz="1300" dirty="0">
                <a:solidFill>
                  <a:srgbClr val="FF0000"/>
                </a:solidFill>
              </a:rPr>
              <a:t>policy </a:t>
            </a:r>
            <a:r>
              <a:rPr lang="en-US" sz="1300" dirty="0"/>
              <a:t>shall include a statement that the policy applies to </a:t>
            </a:r>
            <a:r>
              <a:rPr lang="en-US" sz="1300" dirty="0">
                <a:solidFill>
                  <a:srgbClr val="FF0000"/>
                </a:solidFill>
              </a:rPr>
              <a:t>all acts related to school activity or school attendance occurring within a school </a:t>
            </a:r>
            <a:r>
              <a:rPr lang="en-US" sz="1300" dirty="0"/>
              <a:t>under the jurisdiction of the superintendent of the school district</a:t>
            </a:r>
            <a:r>
              <a:rPr lang="en-US" sz="1300" dirty="0" smtClean="0"/>
              <a:t>.</a:t>
            </a:r>
          </a:p>
          <a:p>
            <a:pPr marL="0" indent="0">
              <a:buNone/>
            </a:pPr>
            <a:r>
              <a:rPr lang="en-US" sz="2400" dirty="0" smtClean="0"/>
              <a:t>Code</a:t>
            </a:r>
            <a:r>
              <a:rPr lang="en-US" sz="2400" dirty="0"/>
              <a:t>:  </a:t>
            </a:r>
            <a:r>
              <a:rPr lang="en-US" sz="2400" dirty="0" smtClean="0"/>
              <a:t>32261</a:t>
            </a:r>
          </a:p>
          <a:p>
            <a:pPr marL="342900" indent="-342900">
              <a:buAutoNum type="alphaLcParenBoth"/>
            </a:pPr>
            <a:r>
              <a:rPr lang="en-US" sz="1300" dirty="0" smtClean="0"/>
              <a:t>(</a:t>
            </a:r>
            <a:r>
              <a:rPr lang="en-US" sz="1300" dirty="0"/>
              <a:t>d) It is the intent of the Legislature in enacting this </a:t>
            </a:r>
            <a:r>
              <a:rPr lang="en-US" sz="1300" dirty="0" smtClean="0"/>
              <a:t>chapter to </a:t>
            </a:r>
            <a:r>
              <a:rPr lang="en-US" sz="1300" dirty="0"/>
              <a:t>encourage school districts, county offices of education, </a:t>
            </a:r>
            <a:r>
              <a:rPr lang="en-US" sz="1300" dirty="0" smtClean="0"/>
              <a:t>law enforcement </a:t>
            </a:r>
            <a:r>
              <a:rPr lang="en-US" sz="1300" dirty="0"/>
              <a:t>agencies, and agencies serving youth to </a:t>
            </a:r>
            <a:r>
              <a:rPr lang="en-US" sz="1300" dirty="0">
                <a:solidFill>
                  <a:srgbClr val="FF0000"/>
                </a:solidFill>
              </a:rPr>
              <a:t>develop </a:t>
            </a:r>
            <a:r>
              <a:rPr lang="en-US" sz="1300" dirty="0" smtClean="0">
                <a:solidFill>
                  <a:srgbClr val="FF0000"/>
                </a:solidFill>
              </a:rPr>
              <a:t>and implement </a:t>
            </a:r>
            <a:r>
              <a:rPr lang="en-US" sz="1300" dirty="0">
                <a:solidFill>
                  <a:srgbClr val="FF0000"/>
                </a:solidFill>
              </a:rPr>
              <a:t>interagency strategies, in-service training programs, </a:t>
            </a:r>
            <a:r>
              <a:rPr lang="en-US" sz="1300" dirty="0" smtClean="0">
                <a:solidFill>
                  <a:srgbClr val="FF0000"/>
                </a:solidFill>
              </a:rPr>
              <a:t>and activities </a:t>
            </a:r>
            <a:r>
              <a:rPr lang="en-US" sz="1300" dirty="0">
                <a:solidFill>
                  <a:srgbClr val="FF0000"/>
                </a:solidFill>
              </a:rPr>
              <a:t>that will improve school attendance </a:t>
            </a:r>
            <a:r>
              <a:rPr lang="en-US" sz="1300" dirty="0"/>
              <a:t>and reduce </a:t>
            </a:r>
            <a:r>
              <a:rPr lang="en-US" sz="1300" dirty="0" smtClean="0"/>
              <a:t>school crime </a:t>
            </a:r>
            <a:r>
              <a:rPr lang="en-US" sz="1300" dirty="0"/>
              <a:t>and violence, including vandalism, drug and alcohol abuse, </a:t>
            </a:r>
            <a:r>
              <a:rPr lang="en-US" sz="1300" dirty="0" smtClean="0"/>
              <a:t>gang membership</a:t>
            </a:r>
            <a:r>
              <a:rPr lang="en-US" sz="1300" dirty="0"/>
              <a:t>, gang violence, hate crimes, </a:t>
            </a:r>
            <a:r>
              <a:rPr lang="en-US" sz="1300" dirty="0">
                <a:solidFill>
                  <a:srgbClr val="FF0000"/>
                </a:solidFill>
              </a:rPr>
              <a:t>bullying, including </a:t>
            </a:r>
            <a:r>
              <a:rPr lang="en-US" sz="1300" dirty="0" smtClean="0">
                <a:solidFill>
                  <a:srgbClr val="FF0000"/>
                </a:solidFill>
              </a:rPr>
              <a:t>bullying committed </a:t>
            </a:r>
            <a:r>
              <a:rPr lang="en-US" sz="1300" dirty="0">
                <a:solidFill>
                  <a:srgbClr val="FF0000"/>
                </a:solidFill>
              </a:rPr>
              <a:t>personally or by means of an electronic act,</a:t>
            </a:r>
            <a:r>
              <a:rPr lang="en-US" sz="1300" dirty="0"/>
              <a:t> </a:t>
            </a:r>
            <a:r>
              <a:rPr lang="en-US" sz="1300" dirty="0" smtClean="0"/>
              <a:t>teen relationship </a:t>
            </a:r>
            <a:r>
              <a:rPr lang="en-US" sz="1300" dirty="0"/>
              <a:t>violence, and discrimination and harassment, </a:t>
            </a:r>
            <a:r>
              <a:rPr lang="en-US" sz="1300" dirty="0" smtClean="0"/>
              <a:t>including, but </a:t>
            </a:r>
            <a:r>
              <a:rPr lang="en-US" sz="1300" dirty="0"/>
              <a:t>not limited to, sexual harassment.</a:t>
            </a:r>
          </a:p>
          <a:p>
            <a:pPr marL="0" indent="0">
              <a:buNone/>
            </a:pPr>
            <a:r>
              <a:rPr lang="en-US" sz="2400" dirty="0"/>
              <a:t>Code 32260</a:t>
            </a:r>
          </a:p>
          <a:p>
            <a:pPr marL="342900" indent="-342900">
              <a:buAutoNum type="alphaLcParenBoth"/>
            </a:pPr>
            <a:r>
              <a:rPr lang="en-US" sz="1300" dirty="0"/>
              <a:t>(a) There is hereby established the School/Law </a:t>
            </a:r>
            <a:r>
              <a:rPr lang="en-US" sz="1300" dirty="0" smtClean="0"/>
              <a:t>Enforcement Partnership</a:t>
            </a:r>
            <a:r>
              <a:rPr lang="en-US" sz="1300" dirty="0"/>
              <a:t>, comprised of the Superintendent of Public Instruction</a:t>
            </a:r>
          </a:p>
          <a:p>
            <a:pPr marL="342900" indent="-342900">
              <a:buAutoNum type="alphaLcParenBoth"/>
            </a:pPr>
            <a:r>
              <a:rPr lang="en-US" sz="1300" dirty="0"/>
              <a:t>and the Attorney General. The duties of the partnership shall </a:t>
            </a:r>
            <a:r>
              <a:rPr lang="en-US" sz="1300" dirty="0" smtClean="0"/>
              <a:t>consist of </a:t>
            </a:r>
            <a:r>
              <a:rPr lang="en-US" sz="1300" dirty="0"/>
              <a:t>all of the following:</a:t>
            </a:r>
          </a:p>
          <a:p>
            <a:pPr marL="342900" indent="-342900">
              <a:buAutoNum type="alphaLcParenBoth"/>
            </a:pPr>
            <a:r>
              <a:rPr lang="en-US" sz="1300" dirty="0"/>
              <a:t>   (1) The </a:t>
            </a:r>
            <a:r>
              <a:rPr lang="en-US" sz="1300" dirty="0">
                <a:solidFill>
                  <a:srgbClr val="FF0000"/>
                </a:solidFill>
              </a:rPr>
              <a:t>development of programs and policies necessary </a:t>
            </a:r>
            <a:r>
              <a:rPr lang="en-US" sz="1300" dirty="0" smtClean="0">
                <a:solidFill>
                  <a:srgbClr val="FF0000"/>
                </a:solidFill>
              </a:rPr>
              <a:t>to implement </a:t>
            </a:r>
            <a:r>
              <a:rPr lang="en-US" sz="1300" dirty="0"/>
              <a:t>the provisions of Article 5 (commencing with Section</a:t>
            </a:r>
          </a:p>
          <a:p>
            <a:pPr marL="342900" indent="-342900">
              <a:buAutoNum type="alphaLcParenBoth"/>
            </a:pPr>
            <a:r>
              <a:rPr lang="en-US" sz="1300" dirty="0"/>
              <a:t>32280).</a:t>
            </a:r>
          </a:p>
          <a:p>
            <a:pPr marL="342900" indent="-342900">
              <a:buAutoNum type="alphaLcParenBoth"/>
            </a:pPr>
            <a:r>
              <a:rPr lang="en-US" sz="1300" dirty="0"/>
              <a:t>   (2) The administration of safe school programs and all </a:t>
            </a:r>
            <a:r>
              <a:rPr lang="en-US" sz="1300" dirty="0" smtClean="0"/>
              <a:t>training, procedures</a:t>
            </a:r>
            <a:r>
              <a:rPr lang="en-US" sz="1300" dirty="0"/>
              <a:t>, and activities conducted pursuant to this chapter.</a:t>
            </a:r>
          </a:p>
          <a:p>
            <a:pPr marL="342900" indent="-342900">
              <a:buAutoNum type="alphaLcParenBoth"/>
            </a:pPr>
            <a:endParaRPr lang="en-US" sz="1300" dirty="0"/>
          </a:p>
        </p:txBody>
      </p:sp>
    </p:spTree>
    <p:extLst>
      <p:ext uri="{BB962C8B-B14F-4D97-AF65-F5344CB8AC3E}">
        <p14:creationId xmlns:p14="http://schemas.microsoft.com/office/powerpoint/2010/main" val="39136098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smtClean="0"/>
              <a:t>Resources:  Cyber-Bulling Awareness </a:t>
            </a:r>
            <a:endParaRPr lang="en-US" sz="4000" dirty="0"/>
          </a:p>
        </p:txBody>
      </p:sp>
      <p:sp>
        <p:nvSpPr>
          <p:cNvPr id="4" name="Content Placeholder 3"/>
          <p:cNvSpPr>
            <a:spLocks noGrp="1"/>
          </p:cNvSpPr>
          <p:nvPr>
            <p:ph sz="quarter" idx="1"/>
          </p:nvPr>
        </p:nvSpPr>
        <p:spPr/>
        <p:txBody>
          <a:bodyPr/>
          <a:lstStyle/>
          <a:p>
            <a:r>
              <a:rPr lang="en-US" dirty="0" smtClean="0"/>
              <a:t>California Department of Education Website</a:t>
            </a:r>
          </a:p>
          <a:p>
            <a:pPr lvl="1"/>
            <a:r>
              <a:rPr lang="en-US" dirty="0">
                <a:hlinkClick r:id="rId2"/>
              </a:rPr>
              <a:t>http://</a:t>
            </a:r>
            <a:r>
              <a:rPr lang="en-US" dirty="0" smtClean="0">
                <a:hlinkClick r:id="rId2"/>
              </a:rPr>
              <a:t>www.stopbullying.gov/index.html</a:t>
            </a:r>
            <a:r>
              <a:rPr lang="en-US" dirty="0" smtClean="0"/>
              <a:t> </a:t>
            </a:r>
          </a:p>
          <a:p>
            <a:r>
              <a:rPr lang="en-US" dirty="0" smtClean="0"/>
              <a:t>Cyber-bullying Research Center</a:t>
            </a:r>
          </a:p>
          <a:p>
            <a:pPr lvl="1"/>
            <a:r>
              <a:rPr lang="en-US" dirty="0">
                <a:hlinkClick r:id="rId3"/>
              </a:rPr>
              <a:t>http://</a:t>
            </a:r>
            <a:r>
              <a:rPr lang="en-US" dirty="0" smtClean="0">
                <a:hlinkClick r:id="rId3"/>
              </a:rPr>
              <a:t>www.cyberbullying.us/aboutus.php</a:t>
            </a:r>
            <a:r>
              <a:rPr lang="en-US" dirty="0" smtClean="0"/>
              <a:t> </a:t>
            </a:r>
          </a:p>
          <a:p>
            <a:pPr lvl="1"/>
            <a:r>
              <a:rPr lang="en-US" dirty="0"/>
              <a:t>Dr. Sameer </a:t>
            </a:r>
            <a:r>
              <a:rPr lang="en-US" dirty="0" err="1"/>
              <a:t>Hinduja</a:t>
            </a:r>
            <a:r>
              <a:rPr lang="en-US" dirty="0"/>
              <a:t>, Co-Director of the </a:t>
            </a:r>
            <a:r>
              <a:rPr lang="en-US" dirty="0" smtClean="0"/>
              <a:t>Cyber-Bullying </a:t>
            </a:r>
            <a:r>
              <a:rPr lang="en-US" dirty="0"/>
              <a:t>Research Center </a:t>
            </a:r>
            <a:r>
              <a:rPr lang="en-US" dirty="0" smtClean="0"/>
              <a:t>	</a:t>
            </a:r>
          </a:p>
          <a:p>
            <a:pPr lvl="2"/>
            <a:r>
              <a:rPr lang="en-US" dirty="0">
                <a:hlinkClick r:id="rId4"/>
              </a:rPr>
              <a:t>http://www.fau.edu/~hinduja</a:t>
            </a:r>
            <a:r>
              <a:rPr lang="en-US" dirty="0" smtClean="0">
                <a:hlinkClick r:id="rId4"/>
              </a:rPr>
              <a:t>/</a:t>
            </a:r>
            <a:r>
              <a:rPr lang="en-US" dirty="0" smtClean="0"/>
              <a:t> </a:t>
            </a:r>
          </a:p>
          <a:p>
            <a:r>
              <a:rPr lang="en-US" dirty="0" smtClean="0"/>
              <a:t>Anti-Defamation League </a:t>
            </a:r>
          </a:p>
          <a:p>
            <a:pPr lvl="1"/>
            <a:r>
              <a:rPr lang="en-US" dirty="0"/>
              <a:t>Regional Offices:  </a:t>
            </a:r>
            <a:r>
              <a:rPr lang="en-US" dirty="0">
                <a:hlinkClick r:id="rId5"/>
              </a:rPr>
              <a:t>http://regions.adl.org</a:t>
            </a:r>
            <a:r>
              <a:rPr lang="en-US" dirty="0" smtClean="0">
                <a:hlinkClick r:id="rId5"/>
              </a:rPr>
              <a:t>/</a:t>
            </a:r>
            <a:r>
              <a:rPr lang="en-US" dirty="0" smtClean="0"/>
              <a:t> </a:t>
            </a:r>
            <a:endParaRPr lang="en-US" dirty="0"/>
          </a:p>
          <a:p>
            <a:pPr lvl="2"/>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7671391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Support to Combat Cyber-Bullying at your School:</a:t>
            </a:r>
            <a:endParaRPr lang="en-US" sz="3600"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Teachers</a:t>
            </a:r>
          </a:p>
          <a:p>
            <a:pPr marL="514350" indent="-514350">
              <a:buFont typeface="+mj-lt"/>
              <a:buAutoNum type="arabicPeriod"/>
            </a:pPr>
            <a:r>
              <a:rPr lang="en-US" dirty="0" smtClean="0"/>
              <a:t>Principals</a:t>
            </a:r>
          </a:p>
          <a:p>
            <a:pPr marL="514350" indent="-514350">
              <a:buFont typeface="+mj-lt"/>
              <a:buAutoNum type="arabicPeriod"/>
            </a:pPr>
            <a:r>
              <a:rPr lang="en-US" dirty="0" smtClean="0"/>
              <a:t>Parents and Guidance</a:t>
            </a:r>
          </a:p>
          <a:p>
            <a:pPr marL="514350" indent="-514350">
              <a:buFont typeface="+mj-lt"/>
              <a:buAutoNum type="arabicPeriod"/>
            </a:pPr>
            <a:r>
              <a:rPr lang="en-US" dirty="0" smtClean="0"/>
              <a:t>Counseling/Guidance Office</a:t>
            </a:r>
          </a:p>
          <a:p>
            <a:pPr marL="514350" indent="-514350">
              <a:buFont typeface="+mj-lt"/>
              <a:buAutoNum type="arabicPeriod"/>
            </a:pPr>
            <a:r>
              <a:rPr lang="en-US" dirty="0" smtClean="0"/>
              <a:t>Race, Human Relations and Advocacy Departments</a:t>
            </a:r>
          </a:p>
          <a:p>
            <a:pPr marL="514350" indent="-514350">
              <a:buFont typeface="+mj-lt"/>
              <a:buAutoNum type="arabicPeriod"/>
            </a:pPr>
            <a:r>
              <a:rPr lang="en-US" dirty="0" smtClean="0"/>
              <a:t>School Police</a:t>
            </a:r>
          </a:p>
          <a:p>
            <a:pPr marL="514350" indent="-514350">
              <a:buFont typeface="+mj-lt"/>
              <a:buAutoNum type="arabicPeriod"/>
            </a:pPr>
            <a:r>
              <a:rPr lang="en-US" dirty="0" smtClean="0"/>
              <a:t>Superintendent</a:t>
            </a:r>
          </a:p>
          <a:p>
            <a:pPr marL="514350" indent="-514350">
              <a:buFont typeface="+mj-lt"/>
              <a:buAutoNum type="arabicPeriod"/>
            </a:pPr>
            <a:r>
              <a:rPr lang="en-US" dirty="0" smtClean="0"/>
              <a:t>Board of Education</a:t>
            </a:r>
          </a:p>
          <a:p>
            <a:pPr marL="514350" indent="-514350">
              <a:buFont typeface="+mj-lt"/>
              <a:buAutoNum type="arabicPeriod"/>
            </a:pPr>
            <a:endParaRPr lang="en-US" dirty="0" smtClean="0"/>
          </a:p>
          <a:p>
            <a:pPr marL="514350" indent="-514350">
              <a:buFont typeface="+mj-lt"/>
              <a:buAutoNum type="arabicPeriod"/>
            </a:pPr>
            <a:endParaRPr lang="en-US" dirty="0" smtClean="0"/>
          </a:p>
          <a:p>
            <a:pPr>
              <a:buNone/>
            </a:pPr>
            <a:endParaRPr lang="en-US" dirty="0" smtClean="0"/>
          </a:p>
        </p:txBody>
      </p:sp>
    </p:spTree>
    <p:extLst>
      <p:ext uri="{BB962C8B-B14F-4D97-AF65-F5344CB8AC3E}">
        <p14:creationId xmlns:p14="http://schemas.microsoft.com/office/powerpoint/2010/main" val="1439192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Empowering Students:</a:t>
            </a:r>
            <a:endParaRPr lang="en-US" dirty="0"/>
          </a:p>
        </p:txBody>
      </p:sp>
      <p:sp>
        <p:nvSpPr>
          <p:cNvPr id="3" name="Content Placeholder 2"/>
          <p:cNvSpPr>
            <a:spLocks noGrp="1"/>
          </p:cNvSpPr>
          <p:nvPr>
            <p:ph idx="1"/>
          </p:nvPr>
        </p:nvSpPr>
        <p:spPr/>
        <p:txBody>
          <a:bodyPr/>
          <a:lstStyle/>
          <a:p>
            <a:r>
              <a:rPr lang="en-US" dirty="0" smtClean="0"/>
              <a:t>Recruited AOIT and ASB students to be trained in Cyber-bullying Awareness presentation</a:t>
            </a:r>
          </a:p>
          <a:p>
            <a:r>
              <a:rPr lang="en-US" dirty="0" smtClean="0"/>
              <a:t>20 students showed strong interest</a:t>
            </a:r>
          </a:p>
          <a:p>
            <a:r>
              <a:rPr lang="en-US" dirty="0" smtClean="0"/>
              <a:t>Met after school for 1 week</a:t>
            </a:r>
          </a:p>
          <a:p>
            <a:pPr lvl="1"/>
            <a:r>
              <a:rPr lang="en-US" dirty="0" smtClean="0"/>
              <a:t>Students formed groups</a:t>
            </a:r>
          </a:p>
          <a:p>
            <a:pPr lvl="1"/>
            <a:r>
              <a:rPr lang="en-US" dirty="0" smtClean="0"/>
              <a:t>Students revised curriculum</a:t>
            </a:r>
          </a:p>
          <a:p>
            <a:pPr lvl="1"/>
            <a:r>
              <a:rPr lang="en-US" dirty="0" smtClean="0"/>
              <a:t>Trained using good presentation skills</a:t>
            </a:r>
          </a:p>
          <a:p>
            <a:pPr lvl="1"/>
            <a:r>
              <a:rPr lang="en-US" dirty="0" smtClean="0"/>
              <a:t>Practice	</a:t>
            </a:r>
          </a:p>
        </p:txBody>
      </p:sp>
    </p:spTree>
    <p:extLst>
      <p:ext uri="{BB962C8B-B14F-4D97-AF65-F5344CB8AC3E}">
        <p14:creationId xmlns:p14="http://schemas.microsoft.com/office/powerpoint/2010/main" val="257917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Involvement:</a:t>
            </a:r>
            <a:endParaRPr lang="en-US" dirty="0"/>
          </a:p>
        </p:txBody>
      </p:sp>
      <p:sp>
        <p:nvSpPr>
          <p:cNvPr id="3" name="Content Placeholder 2"/>
          <p:cNvSpPr>
            <a:spLocks noGrp="1"/>
          </p:cNvSpPr>
          <p:nvPr>
            <p:ph idx="1"/>
          </p:nvPr>
        </p:nvSpPr>
        <p:spPr/>
        <p:txBody>
          <a:bodyPr>
            <a:normAutofit lnSpcReduction="10000"/>
          </a:bodyPr>
          <a:lstStyle/>
          <a:p>
            <a:r>
              <a:rPr lang="en-US" dirty="0" smtClean="0"/>
              <a:t>9</a:t>
            </a:r>
            <a:r>
              <a:rPr lang="en-US" baseline="30000" dirty="0" smtClean="0"/>
              <a:t>th</a:t>
            </a:r>
            <a:r>
              <a:rPr lang="en-US" dirty="0" smtClean="0"/>
              <a:t> grade teachers lined up, presentation schedules set</a:t>
            </a:r>
          </a:p>
          <a:p>
            <a:pPr marL="68580" indent="0">
              <a:buNone/>
            </a:pPr>
            <a:r>
              <a:rPr lang="en-US" dirty="0"/>
              <a:t>	</a:t>
            </a:r>
            <a:r>
              <a:rPr lang="en-US" dirty="0" smtClean="0"/>
              <a:t>-presentation in a 50 minute class period</a:t>
            </a:r>
          </a:p>
          <a:p>
            <a:pPr marL="68580" indent="0">
              <a:buNone/>
            </a:pPr>
            <a:endParaRPr lang="en-US" dirty="0" smtClean="0"/>
          </a:p>
          <a:p>
            <a:r>
              <a:rPr lang="en-US" dirty="0" smtClean="0"/>
              <a:t>An adult needs to accompany student groups</a:t>
            </a:r>
          </a:p>
          <a:p>
            <a:pPr marL="68580" indent="0">
              <a:buNone/>
            </a:pPr>
            <a:endParaRPr lang="en-US" dirty="0" smtClean="0"/>
          </a:p>
          <a:p>
            <a:r>
              <a:rPr lang="en-US" dirty="0" smtClean="0"/>
              <a:t>5 student groups presented in 2 classrooms each</a:t>
            </a:r>
          </a:p>
          <a:p>
            <a:pPr marL="68580" indent="0">
              <a:buNone/>
            </a:pPr>
            <a:endParaRPr lang="en-US" dirty="0" smtClean="0"/>
          </a:p>
          <a:p>
            <a:r>
              <a:rPr lang="en-US" dirty="0" smtClean="0"/>
              <a:t>AOIT and ASB groups  scheduled in March to present to grades 6-8 at our feeder middle schools—becomes a recruitment tool as well</a:t>
            </a:r>
            <a:endParaRPr lang="en-US" dirty="0"/>
          </a:p>
        </p:txBody>
      </p:sp>
    </p:spTree>
    <p:extLst>
      <p:ext uri="{BB962C8B-B14F-4D97-AF65-F5344CB8AC3E}">
        <p14:creationId xmlns:p14="http://schemas.microsoft.com/office/powerpoint/2010/main" val="3784144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Curriculum used by student groups</a:t>
            </a:r>
            <a:endParaRPr lang="en-US" dirty="0"/>
          </a:p>
        </p:txBody>
      </p:sp>
      <p:sp>
        <p:nvSpPr>
          <p:cNvPr id="5" name="Text Placeholder 4"/>
          <p:cNvSpPr>
            <a:spLocks noGrp="1"/>
          </p:cNvSpPr>
          <p:nvPr>
            <p:ph type="body" idx="1"/>
          </p:nvPr>
        </p:nvSpPr>
        <p:spPr/>
        <p:txBody>
          <a:bodyPr/>
          <a:lstStyle/>
          <a:p>
            <a:r>
              <a:rPr lang="en-US" dirty="0" smtClean="0"/>
              <a:t>Cyber-Bullying Awareness Presentation</a:t>
            </a:r>
            <a:endParaRPr lang="en-US" dirty="0"/>
          </a:p>
        </p:txBody>
      </p:sp>
    </p:spTree>
    <p:extLst>
      <p:ext uri="{BB962C8B-B14F-4D97-AF65-F5344CB8AC3E}">
        <p14:creationId xmlns:p14="http://schemas.microsoft.com/office/powerpoint/2010/main" val="289196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expectations</a:t>
            </a:r>
            <a:endParaRPr lang="en-US" dirty="0"/>
          </a:p>
        </p:txBody>
      </p:sp>
      <p:sp>
        <p:nvSpPr>
          <p:cNvPr id="3" name="Content Placeholder 2"/>
          <p:cNvSpPr>
            <a:spLocks noGrp="1"/>
          </p:cNvSpPr>
          <p:nvPr>
            <p:ph idx="1"/>
          </p:nvPr>
        </p:nvSpPr>
        <p:spPr/>
        <p:txBody>
          <a:bodyPr/>
          <a:lstStyle/>
          <a:p>
            <a:r>
              <a:rPr lang="en-US" sz="2500" dirty="0" smtClean="0"/>
              <a:t>We ask for your maturity, as the content being presented is serious. </a:t>
            </a:r>
          </a:p>
          <a:p>
            <a:r>
              <a:rPr lang="en-US" sz="2500" dirty="0" smtClean="0"/>
              <a:t>Content being presented may bring uncomfortable feelings, feel free to talk to us after the presentation</a:t>
            </a:r>
          </a:p>
          <a:p>
            <a:r>
              <a:rPr lang="en-US" sz="2500" dirty="0" smtClean="0"/>
              <a:t>Respect </a:t>
            </a:r>
          </a:p>
          <a:p>
            <a:r>
              <a:rPr lang="en-US" sz="2500" dirty="0" smtClean="0"/>
              <a:t>Participation </a:t>
            </a:r>
          </a:p>
          <a:p>
            <a:r>
              <a:rPr lang="en-US" sz="2500" dirty="0" smtClean="0"/>
              <a:t>Confidentiality </a:t>
            </a:r>
          </a:p>
          <a:p>
            <a:endParaRPr lang="en-US" dirty="0" smtClean="0"/>
          </a:p>
          <a:p>
            <a:pPr marL="68580" indent="0">
              <a:buNone/>
            </a:pPr>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backgroundRemoval t="0" b="98969" l="772" r="100000"/>
                    </a14:imgEffect>
                  </a14:imgLayer>
                </a14:imgProps>
              </a:ext>
            </a:extLst>
          </a:blip>
          <a:stretch>
            <a:fillRect/>
          </a:stretch>
        </p:blipFill>
        <p:spPr>
          <a:xfrm>
            <a:off x="5562600" y="3733800"/>
            <a:ext cx="3289300" cy="2463800"/>
          </a:xfrm>
          <a:prstGeom prst="rect">
            <a:avLst/>
          </a:prstGeom>
        </p:spPr>
      </p:pic>
    </p:spTree>
    <p:extLst>
      <p:ext uri="{BB962C8B-B14F-4D97-AF65-F5344CB8AC3E}">
        <p14:creationId xmlns:p14="http://schemas.microsoft.com/office/powerpoint/2010/main" val="2195994287"/>
      </p:ext>
    </p:extLst>
  </p:cSld>
  <p:clrMapOvr>
    <a:masterClrMapping/>
  </p:clrMapOvr>
  <p:transition spd="slow">
    <p:push dir="u"/>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1212</TotalTime>
  <Words>1141</Words>
  <Application>Microsoft Office PowerPoint</Application>
  <PresentationFormat>On-screen Show (4:3)</PresentationFormat>
  <Paragraphs>181</Paragraphs>
  <Slides>26</Slides>
  <Notes>1</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Urban Pop</vt:lpstr>
      <vt:lpstr>Flow</vt:lpstr>
      <vt:lpstr>Cyber-Bullying</vt:lpstr>
      <vt:lpstr>Agenda</vt:lpstr>
      <vt:lpstr>  California Ed Code:  Bullying</vt:lpstr>
      <vt:lpstr>Resources:  Cyber-Bulling Awareness </vt:lpstr>
      <vt:lpstr>Support to Combat Cyber-Bullying at your School:</vt:lpstr>
      <vt:lpstr>Empowering Students:</vt:lpstr>
      <vt:lpstr>Student Involvement:</vt:lpstr>
      <vt:lpstr>Curriculum used by student groups</vt:lpstr>
      <vt:lpstr>expectations</vt:lpstr>
      <vt:lpstr> Agenda     </vt:lpstr>
      <vt:lpstr>Purpose and Outcome</vt:lpstr>
      <vt:lpstr>Warm-up</vt:lpstr>
      <vt:lpstr>What is Cyber-Bullying?</vt:lpstr>
      <vt:lpstr>Effects and Consequences</vt:lpstr>
      <vt:lpstr>Effects Video:  Words do Hurt.</vt:lpstr>
      <vt:lpstr>Example Case Scenario</vt:lpstr>
      <vt:lpstr>Positive Effective Responses to Cyber-Bullying</vt:lpstr>
      <vt:lpstr>Cyber-Bullying Case Scenarios Group Work</vt:lpstr>
      <vt:lpstr>What you do if you’re being cyber-bullied</vt:lpstr>
      <vt:lpstr>Resources at Hoover </vt:lpstr>
      <vt:lpstr>Students Speak Out</vt:lpstr>
      <vt:lpstr>   Data on Presentation Effectiveness</vt:lpstr>
      <vt:lpstr>Results </vt:lpstr>
      <vt:lpstr>Cyber Security</vt:lpstr>
      <vt:lpstr>Cyber responsibility</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 954 September 18, 2013</dc:title>
  <dc:creator>Angie Kania</dc:creator>
  <cp:lastModifiedBy>Kania Angela</cp:lastModifiedBy>
  <cp:revision>48</cp:revision>
  <dcterms:created xsi:type="dcterms:W3CDTF">2013-09-18T17:26:54Z</dcterms:created>
  <dcterms:modified xsi:type="dcterms:W3CDTF">2014-02-24T18:26:40Z</dcterms:modified>
</cp:coreProperties>
</file>